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 id="2147483675" r:id="rId2"/>
    <p:sldMasterId id="2147483665" r:id="rId3"/>
    <p:sldMasterId id="2147483669" r:id="rId4"/>
    <p:sldMasterId id="2147483648" r:id="rId5"/>
    <p:sldMasterId id="2147483657" r:id="rId6"/>
    <p:sldMasterId id="2147483674" r:id="rId7"/>
  </p:sldMasterIdLst>
  <p:notesMasterIdLst>
    <p:notesMasterId r:id="rId42"/>
  </p:notesMasterIdLst>
  <p:handoutMasterIdLst>
    <p:handoutMasterId r:id="rId43"/>
  </p:handoutMasterIdLst>
  <p:sldIdLst>
    <p:sldId id="256" r:id="rId8"/>
    <p:sldId id="257" r:id="rId9"/>
    <p:sldId id="360" r:id="rId10"/>
    <p:sldId id="307" r:id="rId11"/>
    <p:sldId id="361" r:id="rId12"/>
    <p:sldId id="356" r:id="rId13"/>
    <p:sldId id="353" r:id="rId14"/>
    <p:sldId id="354" r:id="rId15"/>
    <p:sldId id="359" r:id="rId16"/>
    <p:sldId id="317" r:id="rId17"/>
    <p:sldId id="268" r:id="rId18"/>
    <p:sldId id="318" r:id="rId19"/>
    <p:sldId id="363" r:id="rId20"/>
    <p:sldId id="319" r:id="rId21"/>
    <p:sldId id="367" r:id="rId22"/>
    <p:sldId id="362" r:id="rId23"/>
    <p:sldId id="337" r:id="rId24"/>
    <p:sldId id="335" r:id="rId25"/>
    <p:sldId id="336" r:id="rId26"/>
    <p:sldId id="340" r:id="rId27"/>
    <p:sldId id="338" r:id="rId28"/>
    <p:sldId id="341" r:id="rId29"/>
    <p:sldId id="324" r:id="rId30"/>
    <p:sldId id="365" r:id="rId31"/>
    <p:sldId id="342" r:id="rId32"/>
    <p:sldId id="364" r:id="rId33"/>
    <p:sldId id="343" r:id="rId34"/>
    <p:sldId id="314" r:id="rId35"/>
    <p:sldId id="315" r:id="rId36"/>
    <p:sldId id="368" r:id="rId37"/>
    <p:sldId id="333" r:id="rId38"/>
    <p:sldId id="369" r:id="rId39"/>
    <p:sldId id="370" r:id="rId40"/>
    <p:sldId id="36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A7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3557" autoAdjust="0"/>
  </p:normalViewPr>
  <p:slideViewPr>
    <p:cSldViewPr snapToGrid="0">
      <p:cViewPr varScale="1">
        <p:scale>
          <a:sx n="64" d="100"/>
          <a:sy n="64" d="100"/>
        </p:scale>
        <p:origin x="788" y="5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25252C-5630-D7A2-6CBF-84B334A75A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B4062EC-1678-1D69-637F-24B4F71639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2EAC68-04E3-4067-8B45-9E0771D48F74}" type="datetimeFigureOut">
              <a:rPr lang="en-US" smtClean="0"/>
              <a:t>7/13/2023</a:t>
            </a:fld>
            <a:endParaRPr lang="en-US"/>
          </a:p>
        </p:txBody>
      </p:sp>
      <p:sp>
        <p:nvSpPr>
          <p:cNvPr id="4" name="Footer Placeholder 3">
            <a:extLst>
              <a:ext uri="{FF2B5EF4-FFF2-40B4-BE49-F238E27FC236}">
                <a16:creationId xmlns:a16="http://schemas.microsoft.com/office/drawing/2014/main" id="{37060E48-0B9C-F2E2-4850-0D6F97DC35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8E01DF-7BAB-FAB2-95FC-A32FC178F9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4ACD3-B693-4DC5-B1B1-D7163420E8A1}" type="slidenum">
              <a:rPr lang="en-US" smtClean="0"/>
              <a:t>‹#›</a:t>
            </a:fld>
            <a:endParaRPr lang="en-US"/>
          </a:p>
        </p:txBody>
      </p:sp>
    </p:spTree>
    <p:extLst>
      <p:ext uri="{BB962C8B-B14F-4D97-AF65-F5344CB8AC3E}">
        <p14:creationId xmlns:p14="http://schemas.microsoft.com/office/powerpoint/2010/main" val="2229218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1B4D08-07CD-4179-9877-8D03B92638B5}" type="datetimeFigureOut">
              <a:rPr lang="en-US" smtClean="0"/>
              <a:t>7/13/2023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9DFC8-C135-4B4A-9421-7819D2D78B84}" type="slidenum">
              <a:rPr lang="en-US" smtClean="0"/>
              <a:t>‹#›</a:t>
            </a:fld>
            <a:endParaRPr lang="en-US"/>
          </a:p>
        </p:txBody>
      </p:sp>
    </p:spTree>
    <p:extLst>
      <p:ext uri="{BB962C8B-B14F-4D97-AF65-F5344CB8AC3E}">
        <p14:creationId xmlns:p14="http://schemas.microsoft.com/office/powerpoint/2010/main" val="27587295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Good evening, ladies and gentlemen. I am Pei Yu, Huang, I am currently a graduate student at Washington University in St. Louis.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 would like to thank my supervisor Meng Chang Chen, from Academia Sinica, and co-authors Yi-Ting Huang from Taiwan Tech, and Yea li Sun from NTU. I am grateful for the resources and opportunities they have provided, which have greatly contributed to this study.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study is mainly about showcasing how to implement active defense on a real-world attack using the MITRE Engage framework.</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a:t>
            </a:fld>
            <a:endParaRPr lang="en-US"/>
          </a:p>
        </p:txBody>
      </p:sp>
    </p:spTree>
    <p:extLst>
      <p:ext uri="{BB962C8B-B14F-4D97-AF65-F5344CB8AC3E}">
        <p14:creationId xmlns:p14="http://schemas.microsoft.com/office/powerpoint/2010/main" val="525997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 determine what active defense methods to use, we can seek assistance from the well-established MITRE ATT&amp;CK framework, which provides a comprehensive set of Tactics, Techniques, and Procedures.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Tactic refers to the underlying purpose behind attack actions. </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reconnaissance refers to the stage where attackers gather information about the target victim before the attack.</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Technique refers to the action performed to achieve a tactic. For example, the technique Active Scanning, which is a technique under reconnaissance, is where the attackers gain information by scanning victim’s infrastructure through network traffic.</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its procedure example shows that how this technique is being used.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So, with the identified TTPs from the ATT&amp;CK framework, we then map what active defense methods to use from the Engage framework.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10</a:t>
            </a:fld>
            <a:endParaRPr lang="en-US"/>
          </a:p>
        </p:txBody>
      </p:sp>
    </p:spTree>
    <p:extLst>
      <p:ext uri="{BB962C8B-B14F-4D97-AF65-F5344CB8AC3E}">
        <p14:creationId xmlns:p14="http://schemas.microsoft.com/office/powerpoint/2010/main" val="3020925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Let’s take a quick look at the MITRE Engage framework.</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is a knowledge base of active defense, which assists defenders in understanding approaches to counter attackers.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framework was introduced in April 2022, and it consists of five goals, nine approaches, and thirty-one activities.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five goals are Prepare, Expose, Affect, Elicit, and Understand.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Prepare and Understand are the inputs and outputs of active defense, which determine what active defense components to deploy and to revise after each attack.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Expose is to detect and send alerts when attackers are in the environment.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Affect is to negatively impact attackers’ actions and operations.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Elicit is to lure or trick attackers to perform more TTPs.</a:t>
            </a:r>
            <a:endParaRPr lang="en-US" b="0" dirty="0">
              <a:effectLst/>
            </a:endParaRPr>
          </a:p>
          <a:p>
            <a:pPr rtl="0">
              <a:spcBef>
                <a:spcPts val="0"/>
              </a:spcBef>
              <a:spcAft>
                <a:spcPts val="0"/>
              </a:spcAft>
            </a:pP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 Approaches represent the purposes of certain active defense activities.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Activities are driven by real adversarial actions and represent how approaches are implemented.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Each activity can be either serving denial or deception purposes,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Lures are deceptive systems and artifacts intended to serve as decoys, and isolation is to configure systems, and networks, preventing the expansion of an engagement beyond desired limits.</a:t>
            </a:r>
            <a:endParaRPr lang="en-US" b="0" dirty="0">
              <a:effectLst/>
            </a:endParaRPr>
          </a:p>
          <a:p>
            <a:br>
              <a:rPr lang="en-US" b="0" dirty="0">
                <a:effectLst/>
              </a:rPr>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is an example of how phishing technique in the ATT&amp;CK framework is able to map to the Engage framework.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red table on the top is the ATT&amp;CK framework, and the blue table below is the Engage framework.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Through mapping, we can see that the suggested active defense methods are System activity monitoring, email manipulation, pocket litter, and personas. </a:t>
            </a:r>
            <a:endParaRPr lang="en-US" b="0" dirty="0">
              <a:effectLst/>
            </a:endParaRPr>
          </a:p>
          <a:p>
            <a:pPr rtl="0">
              <a:spcBef>
                <a:spcPts val="0"/>
              </a:spcBef>
              <a:spcAft>
                <a:spcPts val="0"/>
              </a:spcAft>
            </a:pPr>
            <a:br>
              <a:rPr lang="en-US" b="0" dirty="0">
                <a:effectLst/>
              </a:rPr>
            </a:br>
            <a:r>
              <a:rPr lang="en-US" b="0" dirty="0">
                <a:effectLst/>
              </a:rPr>
              <a:t>So, from the Engage framework, we know what active defense methods to deploy in advanced to prevent and mitigate potential attacks.</a:t>
            </a:r>
          </a:p>
          <a:p>
            <a:pPr rtl="0">
              <a:spcBef>
                <a:spcPts val="0"/>
              </a:spcBef>
              <a:spcAft>
                <a:spcPts val="0"/>
              </a:spcAft>
            </a:pPr>
            <a:endParaRPr lang="en-US" b="0" dirty="0">
              <a:effectLst/>
            </a:endParaRP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12</a:t>
            </a:fld>
            <a:endParaRPr lang="en-US"/>
          </a:p>
        </p:txBody>
      </p:sp>
    </p:spTree>
    <p:extLst>
      <p:ext uri="{BB962C8B-B14F-4D97-AF65-F5344CB8AC3E}">
        <p14:creationId xmlns:p14="http://schemas.microsoft.com/office/powerpoint/2010/main" val="4092765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After knowing how the mapping works, let’s move on to the use case</a:t>
            </a: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13</a:t>
            </a:fld>
            <a:endParaRPr lang="en-US"/>
          </a:p>
        </p:txBody>
      </p:sp>
    </p:spTree>
    <p:extLst>
      <p:ext uri="{BB962C8B-B14F-4D97-AF65-F5344CB8AC3E}">
        <p14:creationId xmlns:p14="http://schemas.microsoft.com/office/powerpoint/2010/main" val="710078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 demonstrate the usage of active defense, we chose a notorious ransomware attack incident from Taiwan. In May 2020, the Chinese Petroleum Corporation (CPC), fell victim to a ransomware attack. Causing system outage.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attack was a typical example of a targeted attack on Active Directory, also known as AD, which can be catastrophic for organizations’ operations if compromised.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We analyzed the tactics and techniques employed in this case based on ATT&amp;CK framework, and we identify possible active defense implementations based on the Engage framework.</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14</a:t>
            </a:fld>
            <a:endParaRPr lang="en-US"/>
          </a:p>
        </p:txBody>
      </p:sp>
    </p:spTree>
    <p:extLst>
      <p:ext uri="{BB962C8B-B14F-4D97-AF65-F5344CB8AC3E}">
        <p14:creationId xmlns:p14="http://schemas.microsoft.com/office/powerpoint/2010/main" val="103939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is a simplified graph of how the attack happened. The process can be categorized into 4 sections.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Starting from the initial access, it was speculated that the attack originated from a compromised internal PC or web server. In the first case, attackers may try to sniff packets, scan for open ports, and then inject malicious scripts to gain access to the web server.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 addition, the second possibility may be through Phishing attacks. This includes sending fraudulent emails containing malicious links or attachments that, once clicked, deploy malware onto the system, giving the attacker an initial foothold in the network.</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Next, Command and Control (C2). Once compromising an endpoint, attackers established a connection back to themselves.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obtaining C2 connection, the attacker would start an internal scanning to</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gather information to locate valuable assets.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in this case, CPC’s AD was taken control.</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Then,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Credential Access &amp; Collection. Attackers were able to gain access to AD by posing as a legitimate user. Attackers extracted hashed credentials from compromised devices, then move laterally in the network by bypassing access controls.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Next,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Persistence &amp; Privilege Escalation. After gaining access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AD, the attackers went on to distribute ransomware. They forged a Group Policy Object and scheduled a task for all computers to download and execute the ransomware automatically.</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Lastly,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Impact.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 the next morning, when the employee booted their PCS,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ransomware was downloaded and executed on all PCs as scheduled.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Then, files were encrypted, and CPC received a message to pay for the decryption key.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step also marked the completion of the APT mission.</a:t>
            </a:r>
            <a:endParaRPr lang="en-US" b="0" dirty="0">
              <a:effectLst/>
            </a:endParaRPr>
          </a:p>
          <a:p>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We took these four stages as an example to demonstrate the deployment of active defense.</a:t>
            </a:r>
          </a:p>
          <a:p>
            <a:br>
              <a:rPr lang="en-US" b="0" dirty="0">
                <a:effectLst/>
              </a:rPr>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15</a:t>
            </a:fld>
            <a:endParaRPr lang="en-US"/>
          </a:p>
        </p:txBody>
      </p:sp>
    </p:spTree>
    <p:extLst>
      <p:ext uri="{BB962C8B-B14F-4D97-AF65-F5344CB8AC3E}">
        <p14:creationId xmlns:p14="http://schemas.microsoft.com/office/powerpoint/2010/main" val="4238838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let’s move on to how these measures can be implemented based on the Engage framework.</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16</a:t>
            </a:fld>
            <a:endParaRPr lang="en-US"/>
          </a:p>
        </p:txBody>
      </p:sp>
    </p:spTree>
    <p:extLst>
      <p:ext uri="{BB962C8B-B14F-4D97-AF65-F5344CB8AC3E}">
        <p14:creationId xmlns:p14="http://schemas.microsoft.com/office/powerpoint/2010/main" val="68777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a:t>
            </a:r>
            <a:r>
              <a:rPr lang="en-US" sz="1800" b="0" i="0" u="none" strike="noStrike" dirty="0" err="1">
                <a:solidFill>
                  <a:srgbClr val="000000"/>
                </a:solidFill>
                <a:effectLst/>
                <a:latin typeface="Arial" panose="020B0604020202020204" pitchFamily="34" charset="0"/>
              </a:rPr>
              <a:t>inital</a:t>
            </a:r>
            <a:r>
              <a:rPr lang="en-US" sz="1800" b="0" i="0" u="none" strike="noStrike" dirty="0">
                <a:solidFill>
                  <a:srgbClr val="000000"/>
                </a:solidFill>
                <a:effectLst/>
                <a:latin typeface="Arial" panose="020B0604020202020204" pitchFamily="34" charset="0"/>
              </a:rPr>
              <a:t> access, let’s take web server exploitation as an example.</a:t>
            </a:r>
          </a:p>
          <a:p>
            <a:pPr rtl="0">
              <a:spcBef>
                <a:spcPts val="0"/>
              </a:spcBef>
              <a:spcAft>
                <a:spcPts val="0"/>
              </a:spcAft>
            </a:pPr>
            <a:r>
              <a:rPr lang="en-US" sz="1800" b="0" i="0" u="none" strike="noStrike" dirty="0">
                <a:solidFill>
                  <a:srgbClr val="000000"/>
                </a:solidFill>
                <a:effectLst/>
                <a:latin typeface="Arial" panose="020B0604020202020204" pitchFamily="34" charset="0"/>
              </a:rPr>
              <a:t>The goals and approaches of each Engage activity are placed beside.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Attackers may leverage scanning tools to identify open ports of web servers.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counter this, defenders can set up multiple decoy web servers and mix them in the environment. Any connection to them will immediately be considered malicious, given that no regular users are able to connect to the decoys.</a:t>
            </a:r>
            <a:endParaRPr lang="en-US" b="0" dirty="0">
              <a:effectLst/>
            </a:endParaRPr>
          </a:p>
          <a:p>
            <a:pPr rtl="0">
              <a:spcBef>
                <a:spcPts val="0"/>
              </a:spcBef>
              <a:spcAft>
                <a:spcPts val="0"/>
              </a:spcAft>
            </a:pP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Through Network Manipulation, the decoy web server can interact with the attacker and alert the security team.</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Defenders can also introduce Vulnerabilities to redirect the attacker from the real server and reveal their targeting preferences.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These methods allow defenders to receive alerts before the attacker can penetrate the system. </a:t>
            </a:r>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17</a:t>
            </a:fld>
            <a:endParaRPr lang="en-US"/>
          </a:p>
        </p:txBody>
      </p:sp>
    </p:spTree>
    <p:extLst>
      <p:ext uri="{BB962C8B-B14F-4D97-AF65-F5344CB8AC3E}">
        <p14:creationId xmlns:p14="http://schemas.microsoft.com/office/powerpoint/2010/main" val="1691124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At the stage of Discovery.</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This can be countered by setting decoy endpoints mixing in the environment </a:t>
            </a:r>
          </a:p>
          <a:p>
            <a:pPr rtl="0">
              <a:spcBef>
                <a:spcPts val="0"/>
              </a:spcBef>
              <a:spcAft>
                <a:spcPts val="0"/>
              </a:spcAft>
            </a:pPr>
            <a:r>
              <a:rPr lang="en-US" sz="1800" b="0" i="0" u="none" strike="noStrike" dirty="0">
                <a:solidFill>
                  <a:srgbClr val="000000"/>
                </a:solidFill>
                <a:effectLst/>
                <a:latin typeface="Arial" panose="020B0604020202020204" pitchFamily="34" charset="0"/>
              </a:rPr>
              <a:t>and decoy AD diverting suspicious sources to an isolated environment.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decoys would keep interacting with the attackers and feed them fake credentials to elicit more behaviors.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Defenders can install a module at the endpoints that monitor any scans directed to a closed port.</a:t>
            </a:r>
            <a:endParaRPr lang="en-US" sz="1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means that scans sent to a non-existent device or service are deemed suspicious.</a:t>
            </a: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18</a:t>
            </a:fld>
            <a:endParaRPr lang="en-US"/>
          </a:p>
        </p:txBody>
      </p:sp>
    </p:spTree>
    <p:extLst>
      <p:ext uri="{BB962C8B-B14F-4D97-AF65-F5344CB8AC3E}">
        <p14:creationId xmlns:p14="http://schemas.microsoft.com/office/powerpoint/2010/main" val="359876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For example, port 80 is typically used for web services, while port 53 is used for DNS servers. If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 IP address attempts to scan port 53 on a web server,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or</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 IP address attempts to access port 80 on a DNS server</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 alert is generated to indicate abnormal scans on the network.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module then redirects the query to a decoy server pretending to be the service that attackers were asking for.</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suspicious source would be quarantined for further observation.</a:t>
            </a:r>
            <a:endParaRPr lang="en-US" b="0" dirty="0">
              <a:effectLst/>
            </a:endParaRPr>
          </a:p>
          <a:p>
            <a:pPr rtl="0">
              <a:spcBef>
                <a:spcPts val="0"/>
              </a:spcBef>
              <a:spcAft>
                <a:spcPts val="0"/>
              </a:spcAft>
            </a:pPr>
            <a:br>
              <a:rPr lang="en-US" b="0" dirty="0">
                <a:effectLst/>
              </a:rPr>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19</a:t>
            </a:fld>
            <a:endParaRPr lang="en-US"/>
          </a:p>
        </p:txBody>
      </p:sp>
    </p:spTree>
    <p:extLst>
      <p:ext uri="{BB962C8B-B14F-4D97-AF65-F5344CB8AC3E}">
        <p14:creationId xmlns:p14="http://schemas.microsoft.com/office/powerpoint/2010/main" val="3277446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Today's presentation will cover the main idea of the research, followed by the Background and Related Work, </a:t>
            </a:r>
          </a:p>
          <a:p>
            <a:pPr rtl="0">
              <a:spcBef>
                <a:spcPts val="0"/>
              </a:spcBef>
              <a:spcAft>
                <a:spcPts val="0"/>
              </a:spcAft>
            </a:pPr>
            <a:r>
              <a:rPr lang="en-US" sz="1800" b="0" i="0" u="none" strike="noStrike" dirty="0">
                <a:solidFill>
                  <a:srgbClr val="000000"/>
                </a:solidFill>
                <a:effectLst/>
                <a:latin typeface="Arial" panose="020B0604020202020204" pitchFamily="34" charset="0"/>
              </a:rPr>
              <a:t>then the Use Case used to demonstrate how the cyberattack happened.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Next, I will talk about the proposed active defense implementations based on MITRE ATT&amp;CK and Engage framework. And lastly, I will talk about future work that can refine and enhance the effectiveness of active defense mechanisms.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2</a:t>
            </a:fld>
            <a:endParaRPr lang="en-US"/>
          </a:p>
        </p:txBody>
      </p:sp>
    </p:spTree>
    <p:extLst>
      <p:ext uri="{BB962C8B-B14F-4D97-AF65-F5344CB8AC3E}">
        <p14:creationId xmlns:p14="http://schemas.microsoft.com/office/powerpoint/2010/main" val="189887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And for the decoy AD,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attacker performs discovery on valuable assets,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real AD with active defense software detects and alerts unauthorized queries.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Then, the decoy AD is activated, and the connection to the real AD would be blocked.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the real information would be kept from the suspicious source.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Decoy AD would provide fake AD objects, such as IP addresses and domain account names, that appear genuine enough to maintain a realistic environment and misdirect attackers away from systems.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fake credentials would make them believe they are still in the real network and being unnoticed.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we can further observe the actions and strategy that the attackers have, and therefore have a better understanding of future attacks.</a:t>
            </a:r>
            <a:endParaRPr lang="en-US" b="0" dirty="0">
              <a:effectLst/>
            </a:endParaRPr>
          </a:p>
          <a:p>
            <a:br>
              <a:rPr lang="en-US" b="0" dirty="0">
                <a:effectLst/>
              </a:rPr>
            </a:br>
            <a:endParaRPr lang="en-US" dirty="0"/>
          </a:p>
        </p:txBody>
      </p:sp>
    </p:spTree>
    <p:extLst>
      <p:ext uri="{BB962C8B-B14F-4D97-AF65-F5344CB8AC3E}">
        <p14:creationId xmlns:p14="http://schemas.microsoft.com/office/powerpoint/2010/main" val="3177029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Credential Access &amp; Collection.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the event that attackers gain control of the AD as an authorized user, it is common for attackers to try obtain information such as usernames, passwords, and tokens by extracting password hash from either memory or hard disks.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Defenders can strategically place fake credentials in these locations, and intentionally making them appear vulnerable or challenging to crack.</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If these decoys are used, alerts are triggered.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Once defenders detect suspicious activity in the network, they can leverage Security Controls, such as modifying login policies, to make it easier for the attacker to log in to monitored environments.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Also, the credibility of decoy endpoints can be improved by providing them with Pocket Litters such as browsing history and connection history.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Moreover, decoy files can also be mixed with non-essential real files and encrypted using base64 or Advanced Encryption Standard (AES) to enhance their credibility.</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For each step, they need to verify whether the credentials are legitimate and simultaneously avoid possible traps with exceptional caution.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21</a:t>
            </a:fld>
            <a:endParaRPr lang="en-US"/>
          </a:p>
        </p:txBody>
      </p:sp>
    </p:spTree>
    <p:extLst>
      <p:ext uri="{BB962C8B-B14F-4D97-AF65-F5344CB8AC3E}">
        <p14:creationId xmlns:p14="http://schemas.microsoft.com/office/powerpoint/2010/main" val="4065280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Lastly,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Impact. This is the scenario in which ransomware has been executed successfully and has begun encrypting data.</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is the last resort for defenders to detect this activity if none of the active defense measures were deployed during the earlier stages.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To increase the chances of detecting ransomware activity, defenders can display various system artifacts, such as browser cookies and directories.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where all of these artifacts are closely monitored for any interactions. If any decoy files are modified, this indicates that ransomware has been executed.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Concurrently, the ransomware is redirected to a VM and isolated from the system network. The VM would contain decoy files, such as document, excel and pdf files.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These files exceed the number of actual files by one hundred times.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slows down the ransomware’s encryption rate and creates the appearance that it is still carrying out its intended function.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22</a:t>
            </a:fld>
            <a:endParaRPr lang="en-US"/>
          </a:p>
        </p:txBody>
      </p:sp>
    </p:spTree>
    <p:extLst>
      <p:ext uri="{BB962C8B-B14F-4D97-AF65-F5344CB8AC3E}">
        <p14:creationId xmlns:p14="http://schemas.microsoft.com/office/powerpoint/2010/main" val="4232122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is an overview of the Engage activities being mapped, along with the corresponding deployment of active defense methods.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First, the initial access can be defended by setting up decoy web server.</a:t>
            </a:r>
          </a:p>
          <a:p>
            <a:pPr rtl="0">
              <a:spcBef>
                <a:spcPts val="0"/>
              </a:spcBef>
              <a:spcAft>
                <a:spcPts val="0"/>
              </a:spcAft>
            </a:pPr>
            <a:r>
              <a:rPr lang="en-US" sz="1800" b="0" i="0" u="none" strike="noStrike" dirty="0">
                <a:solidFill>
                  <a:srgbClr val="000000"/>
                </a:solidFill>
                <a:effectLst/>
                <a:latin typeface="Arial" panose="020B0604020202020204" pitchFamily="34" charset="0"/>
              </a:rPr>
              <a:t>Second, having decoy endpoints and decoy AD can detect malicious scans during the Discovery stage.</a:t>
            </a:r>
          </a:p>
          <a:p>
            <a:pPr rtl="0">
              <a:spcBef>
                <a:spcPts val="0"/>
              </a:spcBef>
              <a:spcAft>
                <a:spcPts val="0"/>
              </a:spcAft>
            </a:pPr>
            <a:r>
              <a:rPr lang="en-US" sz="1800" b="0" i="0" u="none" strike="noStrike" dirty="0">
                <a:solidFill>
                  <a:srgbClr val="000000"/>
                </a:solidFill>
                <a:effectLst/>
                <a:latin typeface="Arial" panose="020B0604020202020204" pitchFamily="34" charset="0"/>
              </a:rPr>
              <a:t>Next, decoy data among endpoints can deceive attackers when they use credential access &amp; control and also during impact.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23</a:t>
            </a:fld>
            <a:endParaRPr lang="en-US"/>
          </a:p>
        </p:txBody>
      </p:sp>
    </p:spTree>
    <p:extLst>
      <p:ext uri="{BB962C8B-B14F-4D97-AF65-F5344CB8AC3E}">
        <p14:creationId xmlns:p14="http://schemas.microsoft.com/office/powerpoint/2010/main" val="149655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p:txBody>
      </p:sp>
      <p:sp>
        <p:nvSpPr>
          <p:cNvPr id="4" name="Slide Number Placeholder 3"/>
          <p:cNvSpPr>
            <a:spLocks noGrp="1"/>
          </p:cNvSpPr>
          <p:nvPr>
            <p:ph type="sldNum" sz="quarter" idx="5"/>
          </p:nvPr>
        </p:nvSpPr>
        <p:spPr/>
        <p:txBody>
          <a:bodyPr/>
          <a:lstStyle/>
          <a:p>
            <a:fld id="{6DF9DFC8-C135-4B4A-9421-7819D2D78B84}" type="slidenum">
              <a:rPr lang="en-US" smtClean="0"/>
              <a:t>24</a:t>
            </a:fld>
            <a:endParaRPr lang="en-US"/>
          </a:p>
        </p:txBody>
      </p:sp>
    </p:spTree>
    <p:extLst>
      <p:ext uri="{BB962C8B-B14F-4D97-AF65-F5344CB8AC3E}">
        <p14:creationId xmlns:p14="http://schemas.microsoft.com/office/powerpoint/2010/main" val="1635050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By analyzing CPC's APT attack scenario, we assessed the attack techniques employed by utilizing the ATT&amp;CK framework.</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Then, based on Engage framework, we put forth a range of active defense strategies that leverage denial and deception techniques.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Implementing these measures not only mitigates the risk of similar incidents like CPC but also enhances the overall security posture of the internal network.</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Active Defense, while still a relatively new concept in cybersecurity, has the potential to shape the future of defensive strategies.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25</a:t>
            </a:fld>
            <a:endParaRPr lang="en-US"/>
          </a:p>
        </p:txBody>
      </p:sp>
    </p:spTree>
    <p:extLst>
      <p:ext uri="{BB962C8B-B14F-4D97-AF65-F5344CB8AC3E}">
        <p14:creationId xmlns:p14="http://schemas.microsoft.com/office/powerpoint/2010/main" val="3781983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our future work.</a:t>
            </a:r>
          </a:p>
        </p:txBody>
      </p:sp>
      <p:sp>
        <p:nvSpPr>
          <p:cNvPr id="4" name="Slide Number Placeholder 3"/>
          <p:cNvSpPr>
            <a:spLocks noGrp="1"/>
          </p:cNvSpPr>
          <p:nvPr>
            <p:ph type="sldNum" sz="quarter" idx="5"/>
          </p:nvPr>
        </p:nvSpPr>
        <p:spPr/>
        <p:txBody>
          <a:bodyPr/>
          <a:lstStyle/>
          <a:p>
            <a:fld id="{6DF9DFC8-C135-4B4A-9421-7819D2D78B84}" type="slidenum">
              <a:rPr lang="en-US" smtClean="0"/>
              <a:t>26</a:t>
            </a:fld>
            <a:endParaRPr lang="en-US"/>
          </a:p>
        </p:txBody>
      </p:sp>
    </p:spTree>
    <p:extLst>
      <p:ext uri="{BB962C8B-B14F-4D97-AF65-F5344CB8AC3E}">
        <p14:creationId xmlns:p14="http://schemas.microsoft.com/office/powerpoint/2010/main" val="2750580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Despite the unfortunate outcome of this paper not being accepted, we highly value the insightful comments provided by the reviewers. </a:t>
            </a:r>
          </a:p>
          <a:p>
            <a:pPr rtl="0">
              <a:spcBef>
                <a:spcPts val="0"/>
              </a:spcBef>
              <a:spcAft>
                <a:spcPts val="0"/>
              </a:spcAft>
            </a:pPr>
            <a:r>
              <a:rPr lang="en-US" sz="1800" b="0" i="0" u="none" strike="noStrike" dirty="0">
                <a:solidFill>
                  <a:srgbClr val="000000"/>
                </a:solidFill>
                <a:effectLst/>
                <a:latin typeface="Arial" panose="020B0604020202020204" pitchFamily="34" charset="0"/>
              </a:rPr>
              <a:t>In light of the feedback, our future work will continue gathering additional real-life data to assess the effectiveness of these implementations</a:t>
            </a:r>
            <a:r>
              <a:rPr lang="en-US" sz="1800" b="0" i="0" u="none" strike="noStrike">
                <a:solidFill>
                  <a:srgbClr val="000000"/>
                </a:solidFill>
                <a:effectLst/>
                <a:latin typeface="Arial" panose="020B0604020202020204" pitchFamily="34" charset="0"/>
              </a:rPr>
              <a:t>. </a:t>
            </a:r>
          </a:p>
          <a:p>
            <a:pPr rtl="0">
              <a:spcBef>
                <a:spcPts val="0"/>
              </a:spcBef>
              <a:spcAft>
                <a:spcPts val="0"/>
              </a:spcAft>
            </a:pPr>
            <a:r>
              <a:rPr lang="en-US" sz="1800" b="0" i="0" u="none" strike="noStrike">
                <a:solidFill>
                  <a:srgbClr val="000000"/>
                </a:solidFill>
                <a:effectLst/>
                <a:latin typeface="Arial" panose="020B0604020202020204" pitchFamily="34" charset="0"/>
              </a:rPr>
              <a:t>Specifically, the focus will be on evaluating the cost and resource requirements, which are critical factors that influence the potential scalability of active defense mechanisms.</a:t>
            </a: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27</a:t>
            </a:fld>
            <a:endParaRPr lang="en-US"/>
          </a:p>
        </p:txBody>
      </p:sp>
    </p:spTree>
    <p:extLst>
      <p:ext uri="{BB962C8B-B14F-4D97-AF65-F5344CB8AC3E}">
        <p14:creationId xmlns:p14="http://schemas.microsoft.com/office/powerpoint/2010/main" val="1873359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my presentation, and I welcome any question.</a:t>
            </a:r>
          </a:p>
        </p:txBody>
      </p:sp>
      <p:sp>
        <p:nvSpPr>
          <p:cNvPr id="4" name="Slide Number Placeholder 3"/>
          <p:cNvSpPr>
            <a:spLocks noGrp="1"/>
          </p:cNvSpPr>
          <p:nvPr>
            <p:ph type="sldNum" sz="quarter" idx="5"/>
          </p:nvPr>
        </p:nvSpPr>
        <p:spPr/>
        <p:txBody>
          <a:bodyPr/>
          <a:lstStyle/>
          <a:p>
            <a:fld id="{6DF9DFC8-C135-4B4A-9421-7819D2D78B84}" type="slidenum">
              <a:rPr lang="en-US" smtClean="0"/>
              <a:t>28</a:t>
            </a:fld>
            <a:endParaRPr lang="en-US"/>
          </a:p>
        </p:txBody>
      </p:sp>
    </p:spTree>
    <p:extLst>
      <p:ext uri="{BB962C8B-B14F-4D97-AF65-F5344CB8AC3E}">
        <p14:creationId xmlns:p14="http://schemas.microsoft.com/office/powerpoint/2010/main" val="4091995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29</a:t>
            </a:fld>
            <a:endParaRPr lang="en-US"/>
          </a:p>
        </p:txBody>
      </p:sp>
    </p:spTree>
    <p:extLst>
      <p:ext uri="{BB962C8B-B14F-4D97-AF65-F5344CB8AC3E}">
        <p14:creationId xmlns:p14="http://schemas.microsoft.com/office/powerpoint/2010/main" val="3441785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main idea.</a:t>
            </a:r>
          </a:p>
          <a:p>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3</a:t>
            </a:fld>
            <a:endParaRPr lang="en-US"/>
          </a:p>
        </p:txBody>
      </p:sp>
    </p:spTree>
    <p:extLst>
      <p:ext uri="{BB962C8B-B14F-4D97-AF65-F5344CB8AC3E}">
        <p14:creationId xmlns:p14="http://schemas.microsoft.com/office/powerpoint/2010/main" val="1158584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34</a:t>
            </a:fld>
            <a:endParaRPr lang="en-US"/>
          </a:p>
        </p:txBody>
      </p:sp>
    </p:spTree>
    <p:extLst>
      <p:ext uri="{BB962C8B-B14F-4D97-AF65-F5344CB8AC3E}">
        <p14:creationId xmlns:p14="http://schemas.microsoft.com/office/powerpoint/2010/main" val="4232704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current strategy in cyber-security defense largely revolves around a passive approach, where the focus is on waiting for attackers to trigger pre-determined rules. Therefore, the inherent asymmetry of cyber security puts the defense party at a significant disadvantage.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Active defense, on the other hand, re-balances the asymmetrical nature of cyber defense. It primarily involves actively engaging with attackers to observe, affect, and elicit attack behaviors by providing deceptive information.</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Our analysis of a real-world cyberattack utilized the MITRE ATT&amp;CK framework to examine the implemented techniques. Then, by mapping these techniques onto the MITRE Engage framework,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identified potential use cases for implementing active defense.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4</a:t>
            </a:fld>
            <a:endParaRPr lang="en-US"/>
          </a:p>
        </p:txBody>
      </p:sp>
    </p:spTree>
    <p:extLst>
      <p:ext uri="{BB962C8B-B14F-4D97-AF65-F5344CB8AC3E}">
        <p14:creationId xmlns:p14="http://schemas.microsoft.com/office/powerpoint/2010/main" val="1452379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Let’s move on to the background and related work</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5</a:t>
            </a:fld>
            <a:endParaRPr lang="en-US"/>
          </a:p>
        </p:txBody>
      </p:sp>
    </p:spTree>
    <p:extLst>
      <p:ext uri="{BB962C8B-B14F-4D97-AF65-F5344CB8AC3E}">
        <p14:creationId xmlns:p14="http://schemas.microsoft.com/office/powerpoint/2010/main" val="2985833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what is active defense?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Quoting from the MITRE Engage framework, “With traditional cyber defense, the attacker only needs to be right once, but with active defense, the attacker only needs to be wrong once.”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On the left-side, the castle represents the traditional defense, which makes sure the perimeter of the network is secured. However, the internal network is relatively vulnerable, it is difficult to detect malicious actors in real-time. </a:t>
            </a:r>
          </a:p>
          <a:p>
            <a:pPr rtl="0">
              <a:spcBef>
                <a:spcPts val="0"/>
              </a:spcBef>
              <a:spcAft>
                <a:spcPts val="0"/>
              </a:spcAft>
            </a:pPr>
            <a:r>
              <a:rPr lang="en-US" sz="1800" b="0" i="0" u="none" strike="noStrike" dirty="0">
                <a:solidFill>
                  <a:srgbClr val="000000"/>
                </a:solidFill>
                <a:effectLst/>
                <a:latin typeface="Arial" panose="020B0604020202020204" pitchFamily="34" charset="0"/>
              </a:rPr>
              <a:t>Plus, the IP and data within the domain are genuine, and once they are stolen, the attacker wins the battle.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Traditional defense methods such as Intrusion Detection Systems (IDS) and anti-viruses are signature-based and anomaly-based detections.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They spend huge efforts in finding malicious patterns. </a:t>
            </a:r>
          </a:p>
          <a:p>
            <a:pPr rtl="0">
              <a:spcBef>
                <a:spcPts val="0"/>
              </a:spcBef>
              <a:spcAft>
                <a:spcPts val="0"/>
              </a:spcAft>
            </a:pPr>
            <a:r>
              <a:rPr lang="en-US" sz="1800" b="0" i="0" u="none" strike="noStrike" dirty="0">
                <a:solidFill>
                  <a:srgbClr val="000000"/>
                </a:solidFill>
                <a:effectLst/>
                <a:latin typeface="Arial" panose="020B0604020202020204" pitchFamily="34" charset="0"/>
              </a:rPr>
              <a:t>The costs and time to identify false alarms and benign triggers can be substantial.</a:t>
            </a:r>
            <a:endParaRPr lang="en-US" b="0" dirty="0">
              <a:effectLst/>
            </a:endParaRPr>
          </a:p>
          <a:p>
            <a:pPr rtl="0">
              <a:spcBef>
                <a:spcPts val="0"/>
              </a:spcBef>
              <a:spcAft>
                <a:spcPts val="0"/>
              </a:spcAft>
            </a:pP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And let’s look at the right-hand side, we see that Active defense coupled with passive defense, serves as a complementary method to secure the internal network.</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is an action-based detection that can quickly identify abnormal interactions, resulting in higher-quality of reported data.</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Plus, not all IPs and data are genuine, once stolen, there is no guarantee that the attacker wins.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6</a:t>
            </a:fld>
            <a:endParaRPr lang="en-US"/>
          </a:p>
        </p:txBody>
      </p:sp>
    </p:spTree>
    <p:extLst>
      <p:ext uri="{BB962C8B-B14F-4D97-AF65-F5344CB8AC3E}">
        <p14:creationId xmlns:p14="http://schemas.microsoft.com/office/powerpoint/2010/main" val="782605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ccda920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ccda920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active defense has two key components: cyber denial and cyber deception.</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Denial is to prevent or impair the attacker’s ability to conduct operations.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limit their movements, and collection efforts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to diminish the effectiveness of their capabilities.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And Deception is to intentionally reveal deceptive facts and fiction to mislead the attacker.</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To conceal critical facts and fiction to prevent the attacker from forming correct estimations or taking appropriate actions.</a:t>
            </a:r>
            <a:endParaRPr lang="en-US" b="0" dirty="0">
              <a:effectLst/>
            </a:endParaRPr>
          </a:p>
          <a:p>
            <a:br>
              <a:rPr lang="en-US" dirty="0"/>
            </a:b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ccda9208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ccda9208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And active defense is when denial and deception are used together in a strategic way, which is also called adversary engagement, which is self-explanatory, that we are engaging with attackers.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goal of active defense is to negatively impact the attacker.</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includes three main components: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First, To expose attackers on the network</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Second, To elicit intelligence to learn more about their attack tactics, techniques, and procedures, also known as TTPs.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Third, To affect the attacker by impacting their ability to operate </a:t>
            </a:r>
            <a:endParaRPr lang="en-US" b="0" dirty="0">
              <a:effectLst/>
            </a:endParaRPr>
          </a:p>
          <a:p>
            <a:br>
              <a:rPr lang="en-US" b="0" dirty="0">
                <a:effectLst/>
              </a:rPr>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With existing research from the U.S. Department of Defense and the US National Security Agency, we know that active defense is able to reduce attacker’s certainty about what is and is not real</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such that they wastes time and resources through attempts to increase their certainty.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Therefore, also increasing the overall chance of detecting intrusion in real-time.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What’s better is that, even if active defense are not being deployed, as long as the attackers believe there are, it still disrupts attackers’ operations effectively.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F9DFC8-C135-4B4A-9421-7819D2D78B84}" type="slidenum">
              <a:rPr lang="en-US" smtClean="0"/>
              <a:t>9</a:t>
            </a:fld>
            <a:endParaRPr lang="en-US"/>
          </a:p>
        </p:txBody>
      </p:sp>
    </p:spTree>
    <p:extLst>
      <p:ext uri="{BB962C8B-B14F-4D97-AF65-F5344CB8AC3E}">
        <p14:creationId xmlns:p14="http://schemas.microsoft.com/office/powerpoint/2010/main" val="214633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17239-4E28-C6D7-6881-4E357CE8F6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43E1E6-498F-0FF1-933C-3C09F8E26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AB080F-7D43-97CC-C8C7-BDE780CA27D7}"/>
              </a:ext>
            </a:extLst>
          </p:cNvPr>
          <p:cNvSpPr>
            <a:spLocks noGrp="1"/>
          </p:cNvSpPr>
          <p:nvPr>
            <p:ph type="dt" sz="half" idx="10"/>
          </p:nvPr>
        </p:nvSpPr>
        <p:spPr/>
        <p:txBody>
          <a:bodyPr/>
          <a:lstStyle/>
          <a:p>
            <a:fld id="{CEE23A8E-0857-4FD8-930D-15FB2902881F}" type="datetime1">
              <a:rPr lang="en-US" smtClean="0"/>
              <a:t>7/13/2023</a:t>
            </a:fld>
            <a:endParaRPr lang="en-US"/>
          </a:p>
        </p:txBody>
      </p:sp>
      <p:sp>
        <p:nvSpPr>
          <p:cNvPr id="5" name="Footer Placeholder 4">
            <a:extLst>
              <a:ext uri="{FF2B5EF4-FFF2-40B4-BE49-F238E27FC236}">
                <a16:creationId xmlns:a16="http://schemas.microsoft.com/office/drawing/2014/main" id="{0C4DC123-ED86-FA68-1849-905F45EBA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43FDB-E0F3-E8EE-8F59-54C34BE6D2F1}"/>
              </a:ext>
            </a:extLst>
          </p:cNvPr>
          <p:cNvSpPr>
            <a:spLocks noGrp="1"/>
          </p:cNvSpPr>
          <p:nvPr>
            <p:ph type="sldNum" sz="quarter" idx="12"/>
          </p:nvPr>
        </p:nvSpPr>
        <p:spPr/>
        <p:txBody>
          <a:bodyPr/>
          <a:lstStyle/>
          <a:p>
            <a:fld id="{0527DD8D-A9B7-4B9F-9B94-2760BD69B92F}" type="slidenum">
              <a:rPr lang="en-US" smtClean="0"/>
              <a:t>‹#›</a:t>
            </a:fld>
            <a:endParaRPr lang="en-US"/>
          </a:p>
        </p:txBody>
      </p:sp>
      <p:sp>
        <p:nvSpPr>
          <p:cNvPr id="7" name="TextBox 6">
            <a:extLst>
              <a:ext uri="{FF2B5EF4-FFF2-40B4-BE49-F238E27FC236}">
                <a16:creationId xmlns:a16="http://schemas.microsoft.com/office/drawing/2014/main" id="{2B7D9AF9-D63C-5DC8-CB73-F6A894641B98}"/>
              </a:ext>
            </a:extLst>
          </p:cNvPr>
          <p:cNvSpPr txBox="1"/>
          <p:nvPr userDrawn="1"/>
        </p:nvSpPr>
        <p:spPr>
          <a:xfrm>
            <a:off x="1028700" y="-17790"/>
            <a:ext cx="10134600" cy="369332"/>
          </a:xfrm>
          <a:prstGeom prst="rect">
            <a:avLst/>
          </a:prstGeom>
          <a:noFill/>
        </p:spPr>
        <p:txBody>
          <a:bodyPr wrap="square" rtlCol="0">
            <a:spAutoFit/>
          </a:bodyPr>
          <a:lstStyle/>
          <a:p>
            <a:pPr algn="ctr"/>
            <a:r>
              <a:rPr lang="en-US" dirty="0">
                <a:solidFill>
                  <a:schemeClr val="bg2">
                    <a:lumMod val="50000"/>
                  </a:schemeClr>
                </a:solidFill>
                <a:latin typeface="Times New Roman" panose="02020603050405020304" pitchFamily="18" charset="0"/>
                <a:cs typeface="Times New Roman" panose="02020603050405020304" pitchFamily="18" charset="0"/>
              </a:rPr>
              <a:t>8th IEEE European Symposium on Security and Privacy on Workshop on Active Defense and Deception</a:t>
            </a:r>
          </a:p>
        </p:txBody>
      </p:sp>
    </p:spTree>
    <p:extLst>
      <p:ext uri="{BB962C8B-B14F-4D97-AF65-F5344CB8AC3E}">
        <p14:creationId xmlns:p14="http://schemas.microsoft.com/office/powerpoint/2010/main" val="255419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8F35-D79D-B792-68F9-36FE76D1B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7786CA-FCE7-B5A0-953A-1D9AB14C9E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C2CD2-224E-AED1-1E9F-39236F9BEC58}"/>
              </a:ext>
            </a:extLst>
          </p:cNvPr>
          <p:cNvSpPr>
            <a:spLocks noGrp="1"/>
          </p:cNvSpPr>
          <p:nvPr>
            <p:ph type="dt" sz="half" idx="10"/>
          </p:nvPr>
        </p:nvSpPr>
        <p:spPr/>
        <p:txBody>
          <a:bodyPr/>
          <a:lstStyle/>
          <a:p>
            <a:fld id="{F6FC4F6C-FCA6-49B3-89B7-41BE2A9A65A7}" type="datetime1">
              <a:rPr lang="en-US" smtClean="0"/>
              <a:t>7/13/2023</a:t>
            </a:fld>
            <a:endParaRPr lang="en-US"/>
          </a:p>
        </p:txBody>
      </p:sp>
      <p:sp>
        <p:nvSpPr>
          <p:cNvPr id="5" name="Footer Placeholder 4">
            <a:extLst>
              <a:ext uri="{FF2B5EF4-FFF2-40B4-BE49-F238E27FC236}">
                <a16:creationId xmlns:a16="http://schemas.microsoft.com/office/drawing/2014/main" id="{E394760B-E019-4D00-FDA5-915D8A324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C293A-8013-D55E-0443-5B341DBBDA95}"/>
              </a:ext>
            </a:extLst>
          </p:cNvPr>
          <p:cNvSpPr>
            <a:spLocks noGrp="1"/>
          </p:cNvSpPr>
          <p:nvPr>
            <p:ph type="sldNum" sz="quarter" idx="12"/>
          </p:nvPr>
        </p:nvSpPr>
        <p:spPr/>
        <p:txBody>
          <a:bodyPr/>
          <a:lstStyle/>
          <a:p>
            <a:fld id="{0527DD8D-A9B7-4B9F-9B94-2760BD69B92F}" type="slidenum">
              <a:rPr lang="en-US" smtClean="0"/>
              <a:t>‹#›</a:t>
            </a:fld>
            <a:endParaRPr lang="en-US"/>
          </a:p>
        </p:txBody>
      </p:sp>
    </p:spTree>
    <p:extLst>
      <p:ext uri="{BB962C8B-B14F-4D97-AF65-F5344CB8AC3E}">
        <p14:creationId xmlns:p14="http://schemas.microsoft.com/office/powerpoint/2010/main" val="41437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431B0-0F86-A898-CE5A-49D9D2238B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96A039-A8CA-253E-5DFC-B909ECD70C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359DB-2B04-0C9C-227F-90F45A6B76B5}"/>
              </a:ext>
            </a:extLst>
          </p:cNvPr>
          <p:cNvSpPr>
            <a:spLocks noGrp="1"/>
          </p:cNvSpPr>
          <p:nvPr>
            <p:ph type="dt" sz="half" idx="10"/>
          </p:nvPr>
        </p:nvSpPr>
        <p:spPr/>
        <p:txBody>
          <a:bodyPr/>
          <a:lstStyle/>
          <a:p>
            <a:fld id="{D74AFA6C-357A-49BB-A6F8-197B1D205C0B}" type="datetime1">
              <a:rPr lang="en-US" smtClean="0"/>
              <a:t>7/13/2023</a:t>
            </a:fld>
            <a:endParaRPr lang="en-US"/>
          </a:p>
        </p:txBody>
      </p:sp>
      <p:sp>
        <p:nvSpPr>
          <p:cNvPr id="5" name="Footer Placeholder 4">
            <a:extLst>
              <a:ext uri="{FF2B5EF4-FFF2-40B4-BE49-F238E27FC236}">
                <a16:creationId xmlns:a16="http://schemas.microsoft.com/office/drawing/2014/main" id="{649F60FF-3F97-93E8-9A0E-DB65A4269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C21E8-AEF9-6A6B-4658-7847E69F3F03}"/>
              </a:ext>
            </a:extLst>
          </p:cNvPr>
          <p:cNvSpPr>
            <a:spLocks noGrp="1"/>
          </p:cNvSpPr>
          <p:nvPr>
            <p:ph type="sldNum" sz="quarter" idx="12"/>
          </p:nvPr>
        </p:nvSpPr>
        <p:spPr/>
        <p:txBody>
          <a:bodyPr/>
          <a:lstStyle/>
          <a:p>
            <a:fld id="{0527DD8D-A9B7-4B9F-9B94-2760BD69B92F}" type="slidenum">
              <a:rPr lang="en-US" smtClean="0"/>
              <a:t>‹#›</a:t>
            </a:fld>
            <a:endParaRPr lang="en-US"/>
          </a:p>
        </p:txBody>
      </p:sp>
    </p:spTree>
    <p:extLst>
      <p:ext uri="{BB962C8B-B14F-4D97-AF65-F5344CB8AC3E}">
        <p14:creationId xmlns:p14="http://schemas.microsoft.com/office/powerpoint/2010/main" val="623214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標題及物件">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auto">
          <a:xfrm>
            <a:off x="2681819" y="115889"/>
            <a:ext cx="9366844"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dirty="0"/>
          </a:p>
        </p:txBody>
      </p:sp>
      <p:sp>
        <p:nvSpPr>
          <p:cNvPr id="7" name="Rectangle 21"/>
          <p:cNvSpPr>
            <a:spLocks noGrp="1" noChangeArrowheads="1"/>
          </p:cNvSpPr>
          <p:nvPr>
            <p:ph type="sldNum" sz="quarter" idx="4"/>
          </p:nvPr>
        </p:nvSpPr>
        <p:spPr bwMode="auto">
          <a:xfrm>
            <a:off x="11280578" y="6453337"/>
            <a:ext cx="71543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solidFill>
                  <a:srgbClr val="84BC20"/>
                </a:solidFill>
                <a:latin typeface="微軟正黑體" panose="020B0604030504040204" pitchFamily="34" charset="-120"/>
                <a:ea typeface="微軟正黑體" panose="020B0604030504040204" pitchFamily="34" charset="-120"/>
              </a:defRPr>
            </a:lvl1pPr>
          </a:lstStyle>
          <a:p>
            <a:fld id="{C435742E-4CA6-4862-8C2D-AFF13E998043}" type="slidenum">
              <a:rPr lang="en-US" altLang="zh-TW" smtClean="0"/>
              <a:pPr/>
              <a:t>‹#›</a:t>
            </a:fld>
            <a:endParaRPr lang="en-US" altLang="zh-TW"/>
          </a:p>
        </p:txBody>
      </p:sp>
      <p:sp>
        <p:nvSpPr>
          <p:cNvPr id="14" name="文字版面配置區 13"/>
          <p:cNvSpPr>
            <a:spLocks noGrp="1"/>
          </p:cNvSpPr>
          <p:nvPr>
            <p:ph type="body" sz="quarter" idx="10"/>
          </p:nvPr>
        </p:nvSpPr>
        <p:spPr>
          <a:xfrm>
            <a:off x="814917" y="1196752"/>
            <a:ext cx="10465659" cy="525658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77980912"/>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2681819" y="115889"/>
            <a:ext cx="9366844"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dirty="0"/>
          </a:p>
        </p:txBody>
      </p:sp>
      <p:sp>
        <p:nvSpPr>
          <p:cNvPr id="5" name="Rectangle 21"/>
          <p:cNvSpPr>
            <a:spLocks noGrp="1" noChangeArrowheads="1"/>
          </p:cNvSpPr>
          <p:nvPr>
            <p:ph type="sldNum" sz="quarter" idx="4"/>
          </p:nvPr>
        </p:nvSpPr>
        <p:spPr bwMode="auto">
          <a:xfrm>
            <a:off x="11280578" y="6453337"/>
            <a:ext cx="71543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solidFill>
                  <a:srgbClr val="84BC20"/>
                </a:solidFill>
                <a:latin typeface="微軟正黑體" panose="020B0604030504040204" pitchFamily="34" charset="-120"/>
                <a:ea typeface="微軟正黑體" panose="020B0604030504040204" pitchFamily="34" charset="-120"/>
              </a:defRPr>
            </a:lvl1pPr>
          </a:lstStyle>
          <a:p>
            <a:fld id="{C435742E-4CA6-4862-8C2D-AFF13E998043}" type="slidenum">
              <a:rPr lang="en-US" altLang="zh-TW" smtClean="0"/>
              <a:pPr/>
              <a:t>‹#›</a:t>
            </a:fld>
            <a:endParaRPr lang="en-US" altLang="zh-TW"/>
          </a:p>
        </p:txBody>
      </p:sp>
    </p:spTree>
    <p:extLst>
      <p:ext uri="{BB962C8B-B14F-4D97-AF65-F5344CB8AC3E}">
        <p14:creationId xmlns:p14="http://schemas.microsoft.com/office/powerpoint/2010/main" val="1136451944"/>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7EA6-CE26-AE8E-4E26-4E167E1963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AD7ADE-E31B-1330-5F48-FA87EBB40D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582F2-79E0-1632-6DA0-66F5A69046C6}"/>
              </a:ext>
            </a:extLst>
          </p:cNvPr>
          <p:cNvSpPr>
            <a:spLocks noGrp="1"/>
          </p:cNvSpPr>
          <p:nvPr>
            <p:ph type="dt" sz="half" idx="10"/>
          </p:nvPr>
        </p:nvSpPr>
        <p:spPr/>
        <p:txBody>
          <a:bodyPr/>
          <a:lstStyle/>
          <a:p>
            <a:fld id="{00D98F61-ADD8-41BB-9D29-D68AF51491BE}" type="datetime1">
              <a:rPr lang="en-US" smtClean="0"/>
              <a:t>7/13/2023</a:t>
            </a:fld>
            <a:endParaRPr lang="en-US"/>
          </a:p>
        </p:txBody>
      </p:sp>
      <p:sp>
        <p:nvSpPr>
          <p:cNvPr id="5" name="Footer Placeholder 4">
            <a:extLst>
              <a:ext uri="{FF2B5EF4-FFF2-40B4-BE49-F238E27FC236}">
                <a16:creationId xmlns:a16="http://schemas.microsoft.com/office/drawing/2014/main" id="{E793A686-A5CE-C9EE-3FEA-318CE38DC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8B96A-A1AA-DD1B-FC28-555E9A4704BA}"/>
              </a:ext>
            </a:extLst>
          </p:cNvPr>
          <p:cNvSpPr>
            <a:spLocks noGrp="1"/>
          </p:cNvSpPr>
          <p:nvPr>
            <p:ph type="sldNum" sz="quarter" idx="12"/>
          </p:nvPr>
        </p:nvSpPr>
        <p:spPr/>
        <p:txBody>
          <a:bodyPr/>
          <a:lstStyle/>
          <a:p>
            <a:fld id="{5915B8F3-000F-4C17-A90E-DCB75452B015}" type="slidenum">
              <a:rPr lang="en-US" smtClean="0"/>
              <a:t>‹#›</a:t>
            </a:fld>
            <a:endParaRPr lang="en-US"/>
          </a:p>
        </p:txBody>
      </p:sp>
    </p:spTree>
    <p:extLst>
      <p:ext uri="{BB962C8B-B14F-4D97-AF65-F5344CB8AC3E}">
        <p14:creationId xmlns:p14="http://schemas.microsoft.com/office/powerpoint/2010/main" val="1784811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185540-CAF5-5E5C-0B49-B7A6B6874A7B}"/>
              </a:ext>
            </a:extLst>
          </p:cNvPr>
          <p:cNvSpPr>
            <a:spLocks noGrp="1"/>
          </p:cNvSpPr>
          <p:nvPr>
            <p:ph type="dt" sz="half" idx="10"/>
          </p:nvPr>
        </p:nvSpPr>
        <p:spPr/>
        <p:txBody>
          <a:bodyPr/>
          <a:lstStyle/>
          <a:p>
            <a:fld id="{FE3999A4-5C97-4147-BE27-882A88FD834F}" type="datetime1">
              <a:rPr lang="en-US" smtClean="0"/>
              <a:t>7/13/2023</a:t>
            </a:fld>
            <a:endParaRPr lang="en-US"/>
          </a:p>
        </p:txBody>
      </p:sp>
      <p:sp>
        <p:nvSpPr>
          <p:cNvPr id="3" name="Footer Placeholder 2">
            <a:extLst>
              <a:ext uri="{FF2B5EF4-FFF2-40B4-BE49-F238E27FC236}">
                <a16:creationId xmlns:a16="http://schemas.microsoft.com/office/drawing/2014/main" id="{11F36CB9-D00D-F937-A1A5-F849667E9D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A07318-C0BE-969F-0A3E-EF2A6C7CF693}"/>
              </a:ext>
            </a:extLst>
          </p:cNvPr>
          <p:cNvSpPr>
            <a:spLocks noGrp="1"/>
          </p:cNvSpPr>
          <p:nvPr>
            <p:ph type="sldNum" sz="quarter" idx="12"/>
          </p:nvPr>
        </p:nvSpPr>
        <p:spPr/>
        <p:txBody>
          <a:bodyPr/>
          <a:lstStyle/>
          <a:p>
            <a:fld id="{8FF6889D-1ADE-4F32-A2EB-5A02EB4F0DC0}" type="slidenum">
              <a:rPr lang="en-US" smtClean="0"/>
              <a:t>‹#›</a:t>
            </a:fld>
            <a:endParaRPr lang="en-US"/>
          </a:p>
        </p:txBody>
      </p:sp>
    </p:spTree>
    <p:extLst>
      <p:ext uri="{BB962C8B-B14F-4D97-AF65-F5344CB8AC3E}">
        <p14:creationId xmlns:p14="http://schemas.microsoft.com/office/powerpoint/2010/main" val="3265980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標題及物件">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auto">
          <a:xfrm>
            <a:off x="2681819" y="115893"/>
            <a:ext cx="9366844"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dirty="0"/>
          </a:p>
        </p:txBody>
      </p:sp>
      <p:sp>
        <p:nvSpPr>
          <p:cNvPr id="14" name="文字版面配置區 13"/>
          <p:cNvSpPr>
            <a:spLocks noGrp="1"/>
          </p:cNvSpPr>
          <p:nvPr>
            <p:ph type="body" sz="quarter" idx="10"/>
          </p:nvPr>
        </p:nvSpPr>
        <p:spPr>
          <a:xfrm>
            <a:off x="814917" y="1196752"/>
            <a:ext cx="10465659" cy="525658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Rectangle 21"/>
          <p:cNvSpPr>
            <a:spLocks noGrp="1" noChangeArrowheads="1"/>
          </p:cNvSpPr>
          <p:nvPr>
            <p:ph type="sldNum" sz="quarter" idx="4"/>
          </p:nvPr>
        </p:nvSpPr>
        <p:spPr bwMode="auto">
          <a:xfrm>
            <a:off x="11615186" y="6122889"/>
            <a:ext cx="581583" cy="33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solidFill>
                  <a:srgbClr val="84BC20"/>
                </a:solidFill>
                <a:latin typeface="微軟正黑體" panose="020B0604030504040204" pitchFamily="34" charset="-120"/>
                <a:ea typeface="微軟正黑體" panose="020B0604030504040204" pitchFamily="34" charset="-120"/>
              </a:defRPr>
            </a:lvl1pPr>
          </a:lstStyle>
          <a:p>
            <a:fld id="{C435742E-4CA6-4862-8C2D-AFF13E998043}" type="slidenum">
              <a:rPr lang="en-US" altLang="zh-TW" smtClean="0"/>
              <a:pPr/>
              <a:t>‹#›</a:t>
            </a:fld>
            <a:endParaRPr lang="en-US" altLang="zh-TW" dirty="0"/>
          </a:p>
        </p:txBody>
      </p:sp>
    </p:spTree>
    <p:extLst>
      <p:ext uri="{BB962C8B-B14F-4D97-AF65-F5344CB8AC3E}">
        <p14:creationId xmlns:p14="http://schemas.microsoft.com/office/powerpoint/2010/main" val="112966607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6D798-C0C9-CDCF-F5FD-0A206485E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23E3A-5F2E-351E-25B3-FA7D71661F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46DA2-49FC-FD2B-E676-5E6982779DDA}"/>
              </a:ext>
            </a:extLst>
          </p:cNvPr>
          <p:cNvSpPr>
            <a:spLocks noGrp="1"/>
          </p:cNvSpPr>
          <p:nvPr>
            <p:ph type="dt" sz="half" idx="10"/>
          </p:nvPr>
        </p:nvSpPr>
        <p:spPr/>
        <p:txBody>
          <a:bodyPr/>
          <a:lstStyle/>
          <a:p>
            <a:fld id="{1134B8ED-3255-4F70-9E84-8D6CA06BF6FC}" type="datetime1">
              <a:rPr lang="en-US" smtClean="0"/>
              <a:t>7/13/2023</a:t>
            </a:fld>
            <a:endParaRPr lang="en-US"/>
          </a:p>
        </p:txBody>
      </p:sp>
      <p:sp>
        <p:nvSpPr>
          <p:cNvPr id="5" name="Footer Placeholder 4">
            <a:extLst>
              <a:ext uri="{FF2B5EF4-FFF2-40B4-BE49-F238E27FC236}">
                <a16:creationId xmlns:a16="http://schemas.microsoft.com/office/drawing/2014/main" id="{3F3454FB-E806-F58E-4F81-57E275CF5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DE64B-1BE6-EDE5-07CD-4E28B08E1D53}"/>
              </a:ext>
            </a:extLst>
          </p:cNvPr>
          <p:cNvSpPr>
            <a:spLocks noGrp="1"/>
          </p:cNvSpPr>
          <p:nvPr>
            <p:ph type="sldNum" sz="quarter" idx="12"/>
          </p:nvPr>
        </p:nvSpPr>
        <p:spPr/>
        <p:txBody>
          <a:bodyPr/>
          <a:lstStyle/>
          <a:p>
            <a:fld id="{0527DD8D-A9B7-4B9F-9B94-2760BD69B92F}" type="slidenum">
              <a:rPr lang="en-US" smtClean="0"/>
              <a:t>‹#›</a:t>
            </a:fld>
            <a:endParaRPr lang="en-US"/>
          </a:p>
        </p:txBody>
      </p:sp>
      <p:pic>
        <p:nvPicPr>
          <p:cNvPr id="9" name="Picture 4" descr="Washington University in St. Louis - Wikipedia">
            <a:extLst>
              <a:ext uri="{FF2B5EF4-FFF2-40B4-BE49-F238E27FC236}">
                <a16:creationId xmlns:a16="http://schemas.microsoft.com/office/drawing/2014/main" id="{D2D5C76B-2D5A-174E-3833-4C10D84FBA5B}"/>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102266" y="107028"/>
            <a:ext cx="735934" cy="7359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Academia Sinica Emblem.svg">
            <a:extLst>
              <a:ext uri="{FF2B5EF4-FFF2-40B4-BE49-F238E27FC236}">
                <a16:creationId xmlns:a16="http://schemas.microsoft.com/office/drawing/2014/main" id="{D9388C35-1427-723E-FCE8-2AF28A2D6103}"/>
              </a:ext>
            </a:extLst>
          </p:cNvPr>
          <p:cNvPicPr>
            <a:picLocks noChangeAspect="1" noChangeArrowheads="1"/>
          </p:cNvPicPr>
          <p:nvPr userDrawn="1"/>
        </p:nvPicPr>
        <p:blipFill>
          <a:blip r:embed="rId3">
            <a:alphaModFix amt="20000"/>
            <a:extLst>
              <a:ext uri="{28A0092B-C50C-407E-A947-70E740481C1C}">
                <a14:useLocalDpi xmlns:a14="http://schemas.microsoft.com/office/drawing/2010/main" val="0"/>
              </a:ext>
            </a:extLst>
          </a:blip>
          <a:srcRect/>
          <a:stretch>
            <a:fillRect/>
          </a:stretch>
        </p:blipFill>
        <p:spPr bwMode="auto">
          <a:xfrm>
            <a:off x="11353800" y="129740"/>
            <a:ext cx="735934" cy="73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09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2681819" y="115893"/>
            <a:ext cx="9366844"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dirty="0"/>
          </a:p>
        </p:txBody>
      </p:sp>
      <p:sp>
        <p:nvSpPr>
          <p:cNvPr id="5" name="Rectangle 21"/>
          <p:cNvSpPr>
            <a:spLocks noGrp="1" noChangeArrowheads="1"/>
          </p:cNvSpPr>
          <p:nvPr>
            <p:ph type="sldNum" sz="quarter" idx="4"/>
          </p:nvPr>
        </p:nvSpPr>
        <p:spPr bwMode="auto">
          <a:xfrm>
            <a:off x="11615186" y="6122889"/>
            <a:ext cx="581583" cy="33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solidFill>
                  <a:srgbClr val="84BC20"/>
                </a:solidFill>
                <a:latin typeface="微軟正黑體" panose="020B0604030504040204" pitchFamily="34" charset="-120"/>
                <a:ea typeface="微軟正黑體" panose="020B0604030504040204" pitchFamily="34" charset="-120"/>
              </a:defRPr>
            </a:lvl1pPr>
          </a:lstStyle>
          <a:p>
            <a:fld id="{C435742E-4CA6-4862-8C2D-AFF13E998043}" type="slidenum">
              <a:rPr lang="en-US" altLang="zh-TW" smtClean="0"/>
              <a:pPr/>
              <a:t>‹#›</a:t>
            </a:fld>
            <a:endParaRPr lang="en-US" altLang="zh-TW" dirty="0"/>
          </a:p>
        </p:txBody>
      </p:sp>
    </p:spTree>
    <p:extLst>
      <p:ext uri="{BB962C8B-B14F-4D97-AF65-F5344CB8AC3E}">
        <p14:creationId xmlns:p14="http://schemas.microsoft.com/office/powerpoint/2010/main" val="282846062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標題及物件">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auto">
          <a:xfrm>
            <a:off x="2681819" y="115893"/>
            <a:ext cx="9366844"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dirty="0"/>
          </a:p>
        </p:txBody>
      </p:sp>
      <p:sp>
        <p:nvSpPr>
          <p:cNvPr id="14" name="文字版面配置區 13"/>
          <p:cNvSpPr>
            <a:spLocks noGrp="1"/>
          </p:cNvSpPr>
          <p:nvPr>
            <p:ph type="body" sz="quarter" idx="10"/>
          </p:nvPr>
        </p:nvSpPr>
        <p:spPr>
          <a:xfrm>
            <a:off x="814917" y="1196752"/>
            <a:ext cx="10465659" cy="525658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Rectangle 21"/>
          <p:cNvSpPr>
            <a:spLocks noGrp="1" noChangeArrowheads="1"/>
          </p:cNvSpPr>
          <p:nvPr>
            <p:ph type="sldNum" sz="quarter" idx="4"/>
          </p:nvPr>
        </p:nvSpPr>
        <p:spPr bwMode="auto">
          <a:xfrm>
            <a:off x="11615186" y="6122889"/>
            <a:ext cx="581583" cy="33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solidFill>
                  <a:srgbClr val="84BC20"/>
                </a:solidFill>
                <a:latin typeface="微軟正黑體" panose="020B0604030504040204" pitchFamily="34" charset="-120"/>
                <a:ea typeface="微軟正黑體" panose="020B0604030504040204" pitchFamily="34" charset="-120"/>
              </a:defRPr>
            </a:lvl1pPr>
          </a:lstStyle>
          <a:p>
            <a:fld id="{C435742E-4CA6-4862-8C2D-AFF13E998043}" type="slidenum">
              <a:rPr lang="en-US" altLang="zh-TW" smtClean="0"/>
              <a:pPr/>
              <a:t>‹#›</a:t>
            </a:fld>
            <a:endParaRPr lang="en-US" altLang="zh-TW" dirty="0"/>
          </a:p>
        </p:txBody>
      </p:sp>
    </p:spTree>
    <p:extLst>
      <p:ext uri="{BB962C8B-B14F-4D97-AF65-F5344CB8AC3E}">
        <p14:creationId xmlns:p14="http://schemas.microsoft.com/office/powerpoint/2010/main" val="112966607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22205-CB3A-B3D9-A29D-C4E2AEBF6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583A55-0F93-30BA-70E5-6B77ADF5DB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F83084-19C4-0A6E-4D7C-3D9FF2F6A9CF}"/>
              </a:ext>
            </a:extLst>
          </p:cNvPr>
          <p:cNvSpPr>
            <a:spLocks noGrp="1"/>
          </p:cNvSpPr>
          <p:nvPr>
            <p:ph type="dt" sz="half" idx="10"/>
          </p:nvPr>
        </p:nvSpPr>
        <p:spPr/>
        <p:txBody>
          <a:bodyPr/>
          <a:lstStyle/>
          <a:p>
            <a:fld id="{7BE58CDD-E05B-47CB-97F1-1D21DCC47D6B}" type="datetime1">
              <a:rPr lang="en-US" smtClean="0"/>
              <a:t>7/13/2023</a:t>
            </a:fld>
            <a:endParaRPr lang="en-US"/>
          </a:p>
        </p:txBody>
      </p:sp>
      <p:sp>
        <p:nvSpPr>
          <p:cNvPr id="5" name="Footer Placeholder 4">
            <a:extLst>
              <a:ext uri="{FF2B5EF4-FFF2-40B4-BE49-F238E27FC236}">
                <a16:creationId xmlns:a16="http://schemas.microsoft.com/office/drawing/2014/main" id="{DEAACBEF-E2F9-50BD-DD19-6F5B78821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2D21D-BF10-CC2E-F38B-EAB02C4B4BC3}"/>
              </a:ext>
            </a:extLst>
          </p:cNvPr>
          <p:cNvSpPr>
            <a:spLocks noGrp="1"/>
          </p:cNvSpPr>
          <p:nvPr>
            <p:ph type="sldNum" sz="quarter" idx="12"/>
          </p:nvPr>
        </p:nvSpPr>
        <p:spPr/>
        <p:txBody>
          <a:bodyPr/>
          <a:lstStyle/>
          <a:p>
            <a:fld id="{0527DD8D-A9B7-4B9F-9B94-2760BD69B92F}" type="slidenum">
              <a:rPr lang="en-US" smtClean="0"/>
              <a:t>‹#›</a:t>
            </a:fld>
            <a:endParaRPr lang="en-US"/>
          </a:p>
        </p:txBody>
      </p:sp>
    </p:spTree>
    <p:extLst>
      <p:ext uri="{BB962C8B-B14F-4D97-AF65-F5344CB8AC3E}">
        <p14:creationId xmlns:p14="http://schemas.microsoft.com/office/powerpoint/2010/main" val="375652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6B40-BED9-7C07-D98C-A0DFF03F58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CEC93-6060-CD75-56FC-2799378768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E8DC71-4DCB-EF50-D4F1-BB7834282F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C39920-385F-A214-AD53-DC1735F48467}"/>
              </a:ext>
            </a:extLst>
          </p:cNvPr>
          <p:cNvSpPr>
            <a:spLocks noGrp="1"/>
          </p:cNvSpPr>
          <p:nvPr>
            <p:ph type="dt" sz="half" idx="10"/>
          </p:nvPr>
        </p:nvSpPr>
        <p:spPr/>
        <p:txBody>
          <a:bodyPr/>
          <a:lstStyle/>
          <a:p>
            <a:fld id="{5DC4E3B0-921C-48AE-8CEB-0DB246BC7631}" type="datetime1">
              <a:rPr lang="en-US" smtClean="0"/>
              <a:t>7/13/2023</a:t>
            </a:fld>
            <a:endParaRPr lang="en-US"/>
          </a:p>
        </p:txBody>
      </p:sp>
      <p:sp>
        <p:nvSpPr>
          <p:cNvPr id="6" name="Footer Placeholder 5">
            <a:extLst>
              <a:ext uri="{FF2B5EF4-FFF2-40B4-BE49-F238E27FC236}">
                <a16:creationId xmlns:a16="http://schemas.microsoft.com/office/drawing/2014/main" id="{6677AC8B-87B7-30C9-6CC8-5966EE6F9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698494-DAE3-828E-2CC0-4834792CD316}"/>
              </a:ext>
            </a:extLst>
          </p:cNvPr>
          <p:cNvSpPr>
            <a:spLocks noGrp="1"/>
          </p:cNvSpPr>
          <p:nvPr>
            <p:ph type="sldNum" sz="quarter" idx="12"/>
          </p:nvPr>
        </p:nvSpPr>
        <p:spPr/>
        <p:txBody>
          <a:bodyPr/>
          <a:lstStyle/>
          <a:p>
            <a:fld id="{0527DD8D-A9B7-4B9F-9B94-2760BD69B92F}" type="slidenum">
              <a:rPr lang="en-US" smtClean="0"/>
              <a:t>‹#›</a:t>
            </a:fld>
            <a:endParaRPr lang="en-US"/>
          </a:p>
        </p:txBody>
      </p:sp>
      <p:pic>
        <p:nvPicPr>
          <p:cNvPr id="10" name="Picture 4" descr="Washington University in St. Louis - Wikipedia">
            <a:extLst>
              <a:ext uri="{FF2B5EF4-FFF2-40B4-BE49-F238E27FC236}">
                <a16:creationId xmlns:a16="http://schemas.microsoft.com/office/drawing/2014/main" id="{F17EB9F9-9CFF-5DD7-EA89-AD1C3DDF6BA1}"/>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102266" y="107028"/>
            <a:ext cx="735934" cy="7359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Academia Sinica Emblem.svg">
            <a:extLst>
              <a:ext uri="{FF2B5EF4-FFF2-40B4-BE49-F238E27FC236}">
                <a16:creationId xmlns:a16="http://schemas.microsoft.com/office/drawing/2014/main" id="{63BDFC68-86D7-CA16-CB5B-71CB1BCED2D8}"/>
              </a:ext>
            </a:extLst>
          </p:cNvPr>
          <p:cNvPicPr>
            <a:picLocks noChangeAspect="1" noChangeArrowheads="1"/>
          </p:cNvPicPr>
          <p:nvPr userDrawn="1"/>
        </p:nvPicPr>
        <p:blipFill>
          <a:blip r:embed="rId3">
            <a:alphaModFix amt="20000"/>
            <a:extLst>
              <a:ext uri="{28A0092B-C50C-407E-A947-70E740481C1C}">
                <a14:useLocalDpi xmlns:a14="http://schemas.microsoft.com/office/drawing/2010/main" val="0"/>
              </a:ext>
            </a:extLst>
          </a:blip>
          <a:srcRect/>
          <a:stretch>
            <a:fillRect/>
          </a:stretch>
        </p:blipFill>
        <p:spPr bwMode="auto">
          <a:xfrm>
            <a:off x="11353800" y="129740"/>
            <a:ext cx="735934" cy="73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08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B237-FFB5-E0DF-E5D5-594625DC7C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46BDA3-2A89-603C-5294-FB76C4B1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F7B9A0-5A11-1A54-76FB-156BD1746E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BC71CF-544C-79EE-610E-31C31FB50F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50475-24CF-A8F9-B23E-BFAEB6A1B7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8C0BC4-1E05-2409-A391-ED5A0C26198E}"/>
              </a:ext>
            </a:extLst>
          </p:cNvPr>
          <p:cNvSpPr>
            <a:spLocks noGrp="1"/>
          </p:cNvSpPr>
          <p:nvPr>
            <p:ph type="dt" sz="half" idx="10"/>
          </p:nvPr>
        </p:nvSpPr>
        <p:spPr/>
        <p:txBody>
          <a:bodyPr/>
          <a:lstStyle/>
          <a:p>
            <a:fld id="{178997BE-9400-420D-A41B-759BBFB9555D}" type="datetime1">
              <a:rPr lang="en-US" smtClean="0"/>
              <a:t>7/13/2023</a:t>
            </a:fld>
            <a:endParaRPr lang="en-US"/>
          </a:p>
        </p:txBody>
      </p:sp>
      <p:sp>
        <p:nvSpPr>
          <p:cNvPr id="8" name="Footer Placeholder 7">
            <a:extLst>
              <a:ext uri="{FF2B5EF4-FFF2-40B4-BE49-F238E27FC236}">
                <a16:creationId xmlns:a16="http://schemas.microsoft.com/office/drawing/2014/main" id="{EDFDCD65-542A-A319-A281-64398A7F93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8E1B80-B083-1FBC-8351-A0E614088A82}"/>
              </a:ext>
            </a:extLst>
          </p:cNvPr>
          <p:cNvSpPr>
            <a:spLocks noGrp="1"/>
          </p:cNvSpPr>
          <p:nvPr>
            <p:ph type="sldNum" sz="quarter" idx="12"/>
          </p:nvPr>
        </p:nvSpPr>
        <p:spPr/>
        <p:txBody>
          <a:bodyPr/>
          <a:lstStyle/>
          <a:p>
            <a:fld id="{0527DD8D-A9B7-4B9F-9B94-2760BD69B92F}" type="slidenum">
              <a:rPr lang="en-US" smtClean="0"/>
              <a:t>‹#›</a:t>
            </a:fld>
            <a:endParaRPr lang="en-US"/>
          </a:p>
        </p:txBody>
      </p:sp>
    </p:spTree>
    <p:extLst>
      <p:ext uri="{BB962C8B-B14F-4D97-AF65-F5344CB8AC3E}">
        <p14:creationId xmlns:p14="http://schemas.microsoft.com/office/powerpoint/2010/main" val="90531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5255-6E49-4481-52EF-EB8EA24AA7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84A95C-D63C-7E6B-B274-97D1665FA2DB}"/>
              </a:ext>
            </a:extLst>
          </p:cNvPr>
          <p:cNvSpPr>
            <a:spLocks noGrp="1"/>
          </p:cNvSpPr>
          <p:nvPr>
            <p:ph type="dt" sz="half" idx="10"/>
          </p:nvPr>
        </p:nvSpPr>
        <p:spPr/>
        <p:txBody>
          <a:bodyPr/>
          <a:lstStyle/>
          <a:p>
            <a:fld id="{D591538B-6C3D-4532-9062-9CF0881F166F}" type="datetime1">
              <a:rPr lang="en-US" smtClean="0"/>
              <a:t>7/13/2023</a:t>
            </a:fld>
            <a:endParaRPr lang="en-US"/>
          </a:p>
        </p:txBody>
      </p:sp>
      <p:sp>
        <p:nvSpPr>
          <p:cNvPr id="4" name="Footer Placeholder 3">
            <a:extLst>
              <a:ext uri="{FF2B5EF4-FFF2-40B4-BE49-F238E27FC236}">
                <a16:creationId xmlns:a16="http://schemas.microsoft.com/office/drawing/2014/main" id="{A6170DC1-815E-B427-ABC5-6CEE496A09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F6C444-F3B9-6739-22D8-9F0AF5B64D96}"/>
              </a:ext>
            </a:extLst>
          </p:cNvPr>
          <p:cNvSpPr>
            <a:spLocks noGrp="1"/>
          </p:cNvSpPr>
          <p:nvPr>
            <p:ph type="sldNum" sz="quarter" idx="12"/>
          </p:nvPr>
        </p:nvSpPr>
        <p:spPr/>
        <p:txBody>
          <a:bodyPr/>
          <a:lstStyle/>
          <a:p>
            <a:fld id="{0527DD8D-A9B7-4B9F-9B94-2760BD69B92F}" type="slidenum">
              <a:rPr lang="en-US" smtClean="0"/>
              <a:t>‹#›</a:t>
            </a:fld>
            <a:endParaRPr lang="en-US"/>
          </a:p>
        </p:txBody>
      </p:sp>
      <p:pic>
        <p:nvPicPr>
          <p:cNvPr id="8" name="Picture 4" descr="Washington University in St. Louis - Wikipedia">
            <a:extLst>
              <a:ext uri="{FF2B5EF4-FFF2-40B4-BE49-F238E27FC236}">
                <a16:creationId xmlns:a16="http://schemas.microsoft.com/office/drawing/2014/main" id="{3A960302-D2CC-6108-01DE-ACF6622B8F9E}"/>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102266" y="107028"/>
            <a:ext cx="735934" cy="7359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cademia Sinica Emblem.svg">
            <a:extLst>
              <a:ext uri="{FF2B5EF4-FFF2-40B4-BE49-F238E27FC236}">
                <a16:creationId xmlns:a16="http://schemas.microsoft.com/office/drawing/2014/main" id="{56B15582-CA8B-E554-2E9D-88C28ADCAF4F}"/>
              </a:ext>
            </a:extLst>
          </p:cNvPr>
          <p:cNvPicPr>
            <a:picLocks noChangeAspect="1" noChangeArrowheads="1"/>
          </p:cNvPicPr>
          <p:nvPr userDrawn="1"/>
        </p:nvPicPr>
        <p:blipFill>
          <a:blip r:embed="rId3">
            <a:alphaModFix amt="20000"/>
            <a:extLst>
              <a:ext uri="{28A0092B-C50C-407E-A947-70E740481C1C}">
                <a14:useLocalDpi xmlns:a14="http://schemas.microsoft.com/office/drawing/2010/main" val="0"/>
              </a:ext>
            </a:extLst>
          </a:blip>
          <a:srcRect/>
          <a:stretch>
            <a:fillRect/>
          </a:stretch>
        </p:blipFill>
        <p:spPr bwMode="auto">
          <a:xfrm>
            <a:off x="11353800" y="129740"/>
            <a:ext cx="735934" cy="73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653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65C61C-2476-D9B6-F9D2-D4E3F228E2B2}"/>
              </a:ext>
            </a:extLst>
          </p:cNvPr>
          <p:cNvSpPr>
            <a:spLocks noGrp="1"/>
          </p:cNvSpPr>
          <p:nvPr>
            <p:ph type="dt" sz="half" idx="10"/>
          </p:nvPr>
        </p:nvSpPr>
        <p:spPr/>
        <p:txBody>
          <a:bodyPr/>
          <a:lstStyle/>
          <a:p>
            <a:fld id="{CF6DC06E-5E5A-4973-96EB-AA21F245C454}" type="datetime1">
              <a:rPr lang="en-US" smtClean="0"/>
              <a:t>7/13/2023</a:t>
            </a:fld>
            <a:endParaRPr lang="en-US"/>
          </a:p>
        </p:txBody>
      </p:sp>
      <p:sp>
        <p:nvSpPr>
          <p:cNvPr id="3" name="Footer Placeholder 2">
            <a:extLst>
              <a:ext uri="{FF2B5EF4-FFF2-40B4-BE49-F238E27FC236}">
                <a16:creationId xmlns:a16="http://schemas.microsoft.com/office/drawing/2014/main" id="{DCA752FA-39D1-C546-E79F-19E6135DC8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4E55A7-CA8C-0E59-4D55-67CF8EA63FC3}"/>
              </a:ext>
            </a:extLst>
          </p:cNvPr>
          <p:cNvSpPr>
            <a:spLocks noGrp="1"/>
          </p:cNvSpPr>
          <p:nvPr>
            <p:ph type="sldNum" sz="quarter" idx="12"/>
          </p:nvPr>
        </p:nvSpPr>
        <p:spPr/>
        <p:txBody>
          <a:bodyPr/>
          <a:lstStyle/>
          <a:p>
            <a:fld id="{0527DD8D-A9B7-4B9F-9B94-2760BD69B92F}" type="slidenum">
              <a:rPr lang="en-US" smtClean="0"/>
              <a:t>‹#›</a:t>
            </a:fld>
            <a:endParaRPr lang="en-US"/>
          </a:p>
        </p:txBody>
      </p:sp>
      <p:pic>
        <p:nvPicPr>
          <p:cNvPr id="7" name="Picture 4" descr="Washington University in St. Louis - Wikipedia">
            <a:extLst>
              <a:ext uri="{FF2B5EF4-FFF2-40B4-BE49-F238E27FC236}">
                <a16:creationId xmlns:a16="http://schemas.microsoft.com/office/drawing/2014/main" id="{29D1F1F9-F9E9-2E2D-8687-1A7494CAF686}"/>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102266" y="107028"/>
            <a:ext cx="735934" cy="735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cademia Sinica Emblem.svg">
            <a:extLst>
              <a:ext uri="{FF2B5EF4-FFF2-40B4-BE49-F238E27FC236}">
                <a16:creationId xmlns:a16="http://schemas.microsoft.com/office/drawing/2014/main" id="{47E43C9C-B5D8-5232-3350-0C23BBFBC07D}"/>
              </a:ext>
            </a:extLst>
          </p:cNvPr>
          <p:cNvPicPr>
            <a:picLocks noChangeAspect="1" noChangeArrowheads="1"/>
          </p:cNvPicPr>
          <p:nvPr userDrawn="1"/>
        </p:nvPicPr>
        <p:blipFill>
          <a:blip r:embed="rId3">
            <a:alphaModFix amt="20000"/>
            <a:extLst>
              <a:ext uri="{28A0092B-C50C-407E-A947-70E740481C1C}">
                <a14:useLocalDpi xmlns:a14="http://schemas.microsoft.com/office/drawing/2010/main" val="0"/>
              </a:ext>
            </a:extLst>
          </a:blip>
          <a:srcRect/>
          <a:stretch>
            <a:fillRect/>
          </a:stretch>
        </p:blipFill>
        <p:spPr bwMode="auto">
          <a:xfrm>
            <a:off x="11353800" y="129740"/>
            <a:ext cx="735934" cy="73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51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E190-225B-AB20-9B71-AD1E7990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3B7B70-991A-8ABE-FF9B-BB9AB868D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C3F954-400F-8A44-8280-3EBF5EDE5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1B29BE-C980-49AD-D284-0444A2EA34FF}"/>
              </a:ext>
            </a:extLst>
          </p:cNvPr>
          <p:cNvSpPr>
            <a:spLocks noGrp="1"/>
          </p:cNvSpPr>
          <p:nvPr>
            <p:ph type="dt" sz="half" idx="10"/>
          </p:nvPr>
        </p:nvSpPr>
        <p:spPr/>
        <p:txBody>
          <a:bodyPr/>
          <a:lstStyle/>
          <a:p>
            <a:fld id="{419B93AE-8817-4CED-995D-12F922F9CE4D}" type="datetime1">
              <a:rPr lang="en-US" smtClean="0"/>
              <a:t>7/13/2023</a:t>
            </a:fld>
            <a:endParaRPr lang="en-US"/>
          </a:p>
        </p:txBody>
      </p:sp>
      <p:sp>
        <p:nvSpPr>
          <p:cNvPr id="6" name="Footer Placeholder 5">
            <a:extLst>
              <a:ext uri="{FF2B5EF4-FFF2-40B4-BE49-F238E27FC236}">
                <a16:creationId xmlns:a16="http://schemas.microsoft.com/office/drawing/2014/main" id="{2E0A649A-D707-29A8-92A6-66DFF8A104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BC48CF-27F4-C3C5-89AB-4E9C822A8C48}"/>
              </a:ext>
            </a:extLst>
          </p:cNvPr>
          <p:cNvSpPr>
            <a:spLocks noGrp="1"/>
          </p:cNvSpPr>
          <p:nvPr>
            <p:ph type="sldNum" sz="quarter" idx="12"/>
          </p:nvPr>
        </p:nvSpPr>
        <p:spPr/>
        <p:txBody>
          <a:bodyPr/>
          <a:lstStyle/>
          <a:p>
            <a:fld id="{0527DD8D-A9B7-4B9F-9B94-2760BD69B92F}" type="slidenum">
              <a:rPr lang="en-US" smtClean="0"/>
              <a:t>‹#›</a:t>
            </a:fld>
            <a:endParaRPr lang="en-US"/>
          </a:p>
        </p:txBody>
      </p:sp>
    </p:spTree>
    <p:extLst>
      <p:ext uri="{BB962C8B-B14F-4D97-AF65-F5344CB8AC3E}">
        <p14:creationId xmlns:p14="http://schemas.microsoft.com/office/powerpoint/2010/main" val="182334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30A4D-9B95-C001-EF5C-F9D2470152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EF4AF-432E-C47C-7188-6445F3B9A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17D6BF-E528-8BE1-488E-66F04BD24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8558A-7793-9983-F632-BE8AA3458814}"/>
              </a:ext>
            </a:extLst>
          </p:cNvPr>
          <p:cNvSpPr>
            <a:spLocks noGrp="1"/>
          </p:cNvSpPr>
          <p:nvPr>
            <p:ph type="dt" sz="half" idx="10"/>
          </p:nvPr>
        </p:nvSpPr>
        <p:spPr/>
        <p:txBody>
          <a:bodyPr/>
          <a:lstStyle/>
          <a:p>
            <a:fld id="{D4BF8158-F72A-4399-B925-842E08F5C883}" type="datetime1">
              <a:rPr lang="en-US" smtClean="0"/>
              <a:t>7/13/2023</a:t>
            </a:fld>
            <a:endParaRPr lang="en-US"/>
          </a:p>
        </p:txBody>
      </p:sp>
      <p:sp>
        <p:nvSpPr>
          <p:cNvPr id="6" name="Footer Placeholder 5">
            <a:extLst>
              <a:ext uri="{FF2B5EF4-FFF2-40B4-BE49-F238E27FC236}">
                <a16:creationId xmlns:a16="http://schemas.microsoft.com/office/drawing/2014/main" id="{BA533892-874A-1926-2963-9B3A7ED149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8F22F8-421D-757A-9994-DEBF04941998}"/>
              </a:ext>
            </a:extLst>
          </p:cNvPr>
          <p:cNvSpPr>
            <a:spLocks noGrp="1"/>
          </p:cNvSpPr>
          <p:nvPr>
            <p:ph type="sldNum" sz="quarter" idx="12"/>
          </p:nvPr>
        </p:nvSpPr>
        <p:spPr/>
        <p:txBody>
          <a:bodyPr/>
          <a:lstStyle/>
          <a:p>
            <a:fld id="{0527DD8D-A9B7-4B9F-9B94-2760BD69B92F}" type="slidenum">
              <a:rPr lang="en-US" smtClean="0"/>
              <a:t>‹#›</a:t>
            </a:fld>
            <a:endParaRPr lang="en-US"/>
          </a:p>
        </p:txBody>
      </p:sp>
    </p:spTree>
    <p:extLst>
      <p:ext uri="{BB962C8B-B14F-4D97-AF65-F5344CB8AC3E}">
        <p14:creationId xmlns:p14="http://schemas.microsoft.com/office/powerpoint/2010/main" val="1176375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7.xml"/><Relationship Id="rId1" Type="http://schemas.openxmlformats.org/officeDocument/2006/relationships/slideLayout" Target="../slideLayouts/slideLayout21.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37754C-B471-ED43-2369-6B3D43897C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6139C1-9F60-1AE6-9B0A-2BB37A083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F9530-2EE7-1617-CFAD-9DF01EEB7E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C8D75D-AABD-4253-A5B9-CE1C1B1C5C52}" type="datetime1">
              <a:rPr lang="en-US" smtClean="0"/>
              <a:t>7/13/2023</a:t>
            </a:fld>
            <a:endParaRPr lang="en-US"/>
          </a:p>
        </p:txBody>
      </p:sp>
      <p:sp>
        <p:nvSpPr>
          <p:cNvPr id="5" name="Footer Placeholder 4">
            <a:extLst>
              <a:ext uri="{FF2B5EF4-FFF2-40B4-BE49-F238E27FC236}">
                <a16:creationId xmlns:a16="http://schemas.microsoft.com/office/drawing/2014/main" id="{EF3F854B-64FD-6F80-02C7-1B37A03CD1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C2EE29-E99A-B94E-1D31-30FF91F719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27DD8D-A9B7-4B9F-9B94-2760BD69B92F}" type="slidenum">
              <a:rPr lang="en-US" smtClean="0"/>
              <a:t>‹#›</a:t>
            </a:fld>
            <a:endParaRPr lang="en-US"/>
          </a:p>
        </p:txBody>
      </p:sp>
    </p:spTree>
    <p:extLst>
      <p:ext uri="{BB962C8B-B14F-4D97-AF65-F5344CB8AC3E}">
        <p14:creationId xmlns:p14="http://schemas.microsoft.com/office/powerpoint/2010/main" val="2195543370"/>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51" r:id="rId3"/>
    <p:sldLayoutId id="2147483664" r:id="rId4"/>
    <p:sldLayoutId id="2147483653" r:id="rId5"/>
    <p:sldLayoutId id="2147483666" r:id="rId6"/>
    <p:sldLayoutId id="2147483670" r:id="rId7"/>
    <p:sldLayoutId id="2147483656" r:id="rId8"/>
    <p:sldLayoutId id="2147483671" r:id="rId9"/>
    <p:sldLayoutId id="2147483673" r:id="rId10"/>
    <p:sldLayoutId id="21474836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 name="Picture 4" descr="Washington University in St. Louis - Wikipedia">
            <a:extLst>
              <a:ext uri="{FF2B5EF4-FFF2-40B4-BE49-F238E27FC236}">
                <a16:creationId xmlns:a16="http://schemas.microsoft.com/office/drawing/2014/main" id="{B4E87DEF-104C-5161-3D21-59C44E87D1F0}"/>
              </a:ext>
            </a:extLst>
          </p:cNvPr>
          <p:cNvPicPr>
            <a:picLocks noChangeAspect="1" noChangeArrowheads="1"/>
          </p:cNvPicPr>
          <p:nvPr userDrawn="1"/>
        </p:nvPicPr>
        <p:blipFill>
          <a:blip r:embed="rId5">
            <a:alphaModFix amt="20000"/>
            <a:extLst>
              <a:ext uri="{28A0092B-C50C-407E-A947-70E740481C1C}">
                <a14:useLocalDpi xmlns:a14="http://schemas.microsoft.com/office/drawing/2010/main" val="0"/>
              </a:ext>
            </a:extLst>
          </a:blip>
          <a:srcRect/>
          <a:stretch>
            <a:fillRect/>
          </a:stretch>
        </p:blipFill>
        <p:spPr bwMode="auto">
          <a:xfrm>
            <a:off x="102266" y="107028"/>
            <a:ext cx="735934" cy="735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Academia Sinica Emblem.svg">
            <a:extLst>
              <a:ext uri="{FF2B5EF4-FFF2-40B4-BE49-F238E27FC236}">
                <a16:creationId xmlns:a16="http://schemas.microsoft.com/office/drawing/2014/main" id="{13E83B5C-111F-3506-2856-124D3D314061}"/>
              </a:ext>
            </a:extLst>
          </p:cNvPr>
          <p:cNvPicPr>
            <a:picLocks noChangeAspect="1" noChangeArrowheads="1"/>
          </p:cNvPicPr>
          <p:nvPr userDrawn="1"/>
        </p:nvPicPr>
        <p:blipFill>
          <a:blip r:embed="rId6">
            <a:alphaModFix amt="20000"/>
            <a:extLst>
              <a:ext uri="{28A0092B-C50C-407E-A947-70E740481C1C}">
                <a14:useLocalDpi xmlns:a14="http://schemas.microsoft.com/office/drawing/2010/main" val="0"/>
              </a:ext>
            </a:extLst>
          </a:blip>
          <a:srcRect/>
          <a:stretch>
            <a:fillRect/>
          </a:stretch>
        </p:blipFill>
        <p:spPr bwMode="auto">
          <a:xfrm>
            <a:off x="11353800" y="129740"/>
            <a:ext cx="735934" cy="73593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58" r:id="rId1"/>
    <p:sldLayoutId id="2147483667" r:id="rId2"/>
    <p:sldLayoutId id="2147483668"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3"/>
          <p:cNvSpPr>
            <a:spLocks noGrp="1" noChangeArrowheads="1"/>
          </p:cNvSpPr>
          <p:nvPr>
            <p:ph type="body" idx="1"/>
          </p:nvPr>
        </p:nvSpPr>
        <p:spPr bwMode="auto">
          <a:xfrm>
            <a:off x="914400" y="1268413"/>
            <a:ext cx="10363200" cy="518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Title Placeholder 1"/>
          <p:cNvSpPr>
            <a:spLocks noGrp="1"/>
          </p:cNvSpPr>
          <p:nvPr>
            <p:ph type="title"/>
          </p:nvPr>
        </p:nvSpPr>
        <p:spPr bwMode="auto">
          <a:xfrm>
            <a:off x="2681819" y="115889"/>
            <a:ext cx="9366844"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a:p>
        </p:txBody>
      </p:sp>
      <p:sp>
        <p:nvSpPr>
          <p:cNvPr id="9" name="Rectangle 21"/>
          <p:cNvSpPr>
            <a:spLocks noGrp="1" noChangeArrowheads="1"/>
          </p:cNvSpPr>
          <p:nvPr>
            <p:ph type="sldNum" sz="quarter" idx="4"/>
          </p:nvPr>
        </p:nvSpPr>
        <p:spPr bwMode="auto">
          <a:xfrm>
            <a:off x="11280578" y="6453337"/>
            <a:ext cx="71543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solidFill>
                  <a:srgbClr val="84BC20"/>
                </a:solidFill>
                <a:latin typeface="微軟正黑體" panose="020B0604030504040204" pitchFamily="34" charset="-120"/>
                <a:ea typeface="微軟正黑體" panose="020B0604030504040204" pitchFamily="34" charset="-120"/>
              </a:defRPr>
            </a:lvl1pPr>
          </a:lstStyle>
          <a:p>
            <a:fld id="{C435742E-4CA6-4862-8C2D-AFF13E998043}" type="slidenum">
              <a:rPr lang="en-US" altLang="zh-TW" smtClean="0"/>
              <a:pPr/>
              <a:t>‹#›</a:t>
            </a:fld>
            <a:endParaRPr lang="en-US" altLang="zh-TW"/>
          </a:p>
        </p:txBody>
      </p:sp>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349" y="48000"/>
            <a:ext cx="1892985" cy="864000"/>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4" r:id="rId2"/>
  </p:sldLayoutIdLst>
  <p:transition>
    <p:random/>
  </p:transition>
  <p:hf hdr="0" ftr="0" dt="0"/>
  <p:txStyles>
    <p:titleStyle>
      <a:lvl1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cs typeface="+mj-cs"/>
        </a:defRPr>
      </a:lvl1pPr>
      <a:lvl2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2pPr>
      <a:lvl3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3pPr>
      <a:lvl4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4pPr>
      <a:lvl5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5pPr>
      <a:lvl6pPr marL="4572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6pPr>
      <a:lvl7pPr marL="9144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7pPr>
      <a:lvl8pPr marL="13716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8pPr>
      <a:lvl9pPr marL="18288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9pPr>
    </p:titleStyle>
    <p:bodyStyle>
      <a:lvl1pPr marL="342900" indent="-342900" algn="l" rtl="0" eaLnBrk="1" fontAlgn="base" hangingPunct="1">
        <a:spcBef>
          <a:spcPct val="20000"/>
        </a:spcBef>
        <a:spcAft>
          <a:spcPct val="0"/>
        </a:spcAft>
        <a:buClr>
          <a:srgbClr val="84BC20"/>
        </a:buClr>
        <a:buSzPct val="120000"/>
        <a:buFont typeface="Arial" charset="0"/>
        <a:buChar char="•"/>
        <a:defRPr kumimoji="1" sz="2400" b="1">
          <a:solidFill>
            <a:schemeClr val="tx1"/>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cs typeface="+mn-cs"/>
        </a:defRPr>
      </a:lvl1pPr>
      <a:lvl2pPr marL="742950" indent="-285750" algn="l" rtl="0" eaLnBrk="1" fontAlgn="base" hangingPunct="1">
        <a:spcBef>
          <a:spcPct val="20000"/>
        </a:spcBef>
        <a:spcAft>
          <a:spcPct val="0"/>
        </a:spcAft>
        <a:buClr>
          <a:srgbClr val="84BC20"/>
        </a:buClr>
        <a:buFont typeface="Arial" charset="0"/>
        <a:buChar char="–"/>
        <a:defRPr kumimoji="1" sz="2000" b="1">
          <a:solidFill>
            <a:schemeClr val="tx1"/>
          </a:solidFill>
          <a:latin typeface="微軟正黑體" panose="020B0604030504040204" pitchFamily="34" charset="-120"/>
          <a:ea typeface="微軟正黑體" panose="020B0604030504040204" pitchFamily="34" charset="-120"/>
        </a:defRPr>
      </a:lvl2pPr>
      <a:lvl3pPr marL="1143000" indent="-228600" algn="l" rtl="0" eaLnBrk="1" fontAlgn="base" hangingPunct="1">
        <a:spcBef>
          <a:spcPct val="20000"/>
        </a:spcBef>
        <a:spcAft>
          <a:spcPct val="0"/>
        </a:spcAft>
        <a:buClr>
          <a:srgbClr val="84BC20"/>
        </a:buClr>
        <a:buSzPct val="120000"/>
        <a:buFont typeface="Arial" charset="0"/>
        <a:buChar char="•"/>
        <a:defRPr kumimoji="1">
          <a:solidFill>
            <a:schemeClr val="tx1"/>
          </a:solidFill>
          <a:latin typeface="微軟正黑體" panose="020B0604030504040204" pitchFamily="34" charset="-120"/>
          <a:ea typeface="微軟正黑體" panose="020B0604030504040204" pitchFamily="34" charset="-120"/>
        </a:defRPr>
      </a:lvl3pPr>
      <a:lvl4pPr marL="1600200" indent="-228600" algn="l" rtl="0" eaLnBrk="1" fontAlgn="base" hangingPunct="1">
        <a:spcBef>
          <a:spcPct val="20000"/>
        </a:spcBef>
        <a:spcAft>
          <a:spcPct val="0"/>
        </a:spcAft>
        <a:buClr>
          <a:srgbClr val="84BC20"/>
        </a:buClr>
        <a:buSzPct val="120000"/>
        <a:buFont typeface="Times New Roman" pitchFamily="18" charset="0"/>
        <a:buChar char="–"/>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微軟正黑體" panose="020B0604030504040204" pitchFamily="34" charset="-120"/>
          <a:ea typeface="微軟正黑體" panose="020B0604030504040204" pitchFamily="34" charset="-120"/>
        </a:defRPr>
      </a:lvl5pPr>
      <a:lvl6pPr marL="25146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6pPr>
      <a:lvl7pPr marL="29718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7pPr>
      <a:lvl8pPr marL="34290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8pPr>
      <a:lvl9pPr marL="38862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701F6E-1ACD-99C8-E04C-BC73361BC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936A9C-1867-59B9-5F41-0F3250847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77FAF-6E79-EDE4-07A0-616B373016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9A195-3003-4AAC-888F-92F7127F92C2}" type="datetime1">
              <a:rPr lang="en-US" smtClean="0"/>
              <a:t>7/13/2023</a:t>
            </a:fld>
            <a:endParaRPr lang="en-US"/>
          </a:p>
        </p:txBody>
      </p:sp>
      <p:sp>
        <p:nvSpPr>
          <p:cNvPr id="5" name="Footer Placeholder 4">
            <a:extLst>
              <a:ext uri="{FF2B5EF4-FFF2-40B4-BE49-F238E27FC236}">
                <a16:creationId xmlns:a16="http://schemas.microsoft.com/office/drawing/2014/main" id="{2AA3FAD1-CB5B-B743-7F15-784817607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CDBA6F-329E-FFB6-26B0-D14B2C9B4D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5B8F3-000F-4C17-A90E-DCB75452B015}" type="slidenum">
              <a:rPr lang="en-US" smtClean="0"/>
              <a:t>‹#›</a:t>
            </a:fld>
            <a:endParaRPr lang="en-US"/>
          </a:p>
        </p:txBody>
      </p:sp>
      <p:pic>
        <p:nvPicPr>
          <p:cNvPr id="7" name="Picture 4" descr="Washington University in St. Louis - Wikipedia">
            <a:extLst>
              <a:ext uri="{FF2B5EF4-FFF2-40B4-BE49-F238E27FC236}">
                <a16:creationId xmlns:a16="http://schemas.microsoft.com/office/drawing/2014/main" id="{F97C56ED-B0AA-E9DC-8FBC-0F3A1C5A9B6E}"/>
              </a:ext>
            </a:extLst>
          </p:cNvPr>
          <p:cNvPicPr>
            <a:picLocks noChangeAspect="1" noChangeArrowheads="1"/>
          </p:cNvPicPr>
          <p:nvPr userDrawn="1"/>
        </p:nvPicPr>
        <p:blipFill>
          <a:blip r:embed="rId3">
            <a:alphaModFix amt="20000"/>
            <a:extLst>
              <a:ext uri="{28A0092B-C50C-407E-A947-70E740481C1C}">
                <a14:useLocalDpi xmlns:a14="http://schemas.microsoft.com/office/drawing/2010/main" val="0"/>
              </a:ext>
            </a:extLst>
          </a:blip>
          <a:srcRect/>
          <a:stretch>
            <a:fillRect/>
          </a:stretch>
        </p:blipFill>
        <p:spPr bwMode="auto">
          <a:xfrm>
            <a:off x="102266" y="107028"/>
            <a:ext cx="735934" cy="7359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Academia Sinica Emblem.svg">
            <a:extLst>
              <a:ext uri="{FF2B5EF4-FFF2-40B4-BE49-F238E27FC236}">
                <a16:creationId xmlns:a16="http://schemas.microsoft.com/office/drawing/2014/main" id="{8D9DD5C1-0A7C-FF23-A2F3-DBEF67E7C312}"/>
              </a:ext>
            </a:extLst>
          </p:cNvPr>
          <p:cNvPicPr>
            <a:picLocks noChangeAspect="1" noChangeArrowheads="1"/>
          </p:cNvPicPr>
          <p:nvPr userDrawn="1"/>
        </p:nvPicPr>
        <p:blipFill>
          <a:blip r:embed="rId4">
            <a:alphaModFix amt="20000"/>
            <a:extLst>
              <a:ext uri="{28A0092B-C50C-407E-A947-70E740481C1C}">
                <a14:useLocalDpi xmlns:a14="http://schemas.microsoft.com/office/drawing/2010/main" val="0"/>
              </a:ext>
            </a:extLst>
          </a:blip>
          <a:srcRect/>
          <a:stretch>
            <a:fillRect/>
          </a:stretch>
        </p:blipFill>
        <p:spPr bwMode="auto">
          <a:xfrm>
            <a:off x="11353800" y="129740"/>
            <a:ext cx="735934" cy="73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78205"/>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F6963D-2490-8D1B-F9BA-B73558153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6E9F0A-ADA7-088A-6301-524170405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7F398-8F8C-9D02-5B01-DADC6C7877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E0CC52-CE77-45CD-A78F-8EBE58EBFE29}" type="datetime1">
              <a:rPr lang="en-US" smtClean="0"/>
              <a:t>7/13/2023</a:t>
            </a:fld>
            <a:endParaRPr lang="en-US"/>
          </a:p>
        </p:txBody>
      </p:sp>
      <p:sp>
        <p:nvSpPr>
          <p:cNvPr id="5" name="Footer Placeholder 4">
            <a:extLst>
              <a:ext uri="{FF2B5EF4-FFF2-40B4-BE49-F238E27FC236}">
                <a16:creationId xmlns:a16="http://schemas.microsoft.com/office/drawing/2014/main" id="{5FF30466-C26E-38C6-3656-097CF4E566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995C3B-9A14-1D18-4C53-BA94CAD280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F6889D-1ADE-4F32-A2EB-5A02EB4F0DC0}" type="slidenum">
              <a:rPr lang="en-US" smtClean="0"/>
              <a:t>‹#›</a:t>
            </a:fld>
            <a:endParaRPr lang="en-US"/>
          </a:p>
        </p:txBody>
      </p:sp>
      <p:pic>
        <p:nvPicPr>
          <p:cNvPr id="7" name="Picture 4" descr="Washington University in St. Louis - Wikipedia">
            <a:extLst>
              <a:ext uri="{FF2B5EF4-FFF2-40B4-BE49-F238E27FC236}">
                <a16:creationId xmlns:a16="http://schemas.microsoft.com/office/drawing/2014/main" id="{290DDFC8-6DE3-6C20-7376-A22A71DC7D56}"/>
              </a:ext>
            </a:extLst>
          </p:cNvPr>
          <p:cNvPicPr>
            <a:picLocks noChangeAspect="1" noChangeArrowheads="1"/>
          </p:cNvPicPr>
          <p:nvPr userDrawn="1"/>
        </p:nvPicPr>
        <p:blipFill>
          <a:blip r:embed="rId3">
            <a:alphaModFix amt="20000"/>
            <a:extLst>
              <a:ext uri="{28A0092B-C50C-407E-A947-70E740481C1C}">
                <a14:useLocalDpi xmlns:a14="http://schemas.microsoft.com/office/drawing/2010/main" val="0"/>
              </a:ext>
            </a:extLst>
          </a:blip>
          <a:srcRect/>
          <a:stretch>
            <a:fillRect/>
          </a:stretch>
        </p:blipFill>
        <p:spPr bwMode="auto">
          <a:xfrm>
            <a:off x="102266" y="107028"/>
            <a:ext cx="735934" cy="735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cademia Sinica Emblem.svg">
            <a:extLst>
              <a:ext uri="{FF2B5EF4-FFF2-40B4-BE49-F238E27FC236}">
                <a16:creationId xmlns:a16="http://schemas.microsoft.com/office/drawing/2014/main" id="{0C6C7BCB-3815-EDFB-1141-DD9712152551}"/>
              </a:ext>
            </a:extLst>
          </p:cNvPr>
          <p:cNvPicPr>
            <a:picLocks noChangeAspect="1" noChangeArrowheads="1"/>
          </p:cNvPicPr>
          <p:nvPr userDrawn="1"/>
        </p:nvPicPr>
        <p:blipFill>
          <a:blip r:embed="rId4">
            <a:alphaModFix amt="20000"/>
            <a:extLst>
              <a:ext uri="{28A0092B-C50C-407E-A947-70E740481C1C}">
                <a14:useLocalDpi xmlns:a14="http://schemas.microsoft.com/office/drawing/2010/main" val="0"/>
              </a:ext>
            </a:extLst>
          </a:blip>
          <a:srcRect/>
          <a:stretch>
            <a:fillRect/>
          </a:stretch>
        </p:blipFill>
        <p:spPr bwMode="auto">
          <a:xfrm>
            <a:off x="11353800" y="129740"/>
            <a:ext cx="735934" cy="73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773859"/>
      </p:ext>
    </p:extLst>
  </p:cSld>
  <p:clrMap bg1="lt1" tx1="dk1" bg2="lt2" tx2="dk2" accent1="accent1" accent2="accent2" accent3="accent3" accent4="accent4" accent5="accent5" accent6="accent6" hlink="hlink" folHlink="folHlink"/>
  <p:sldLayoutIdLst>
    <p:sldLayoutId id="214748365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2" descr="Y:\公司範本_1061227\logo系列檔案\logo原始檔\acsi_安碁.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554197" y="6378000"/>
            <a:ext cx="1548815" cy="48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angle 3"/>
          <p:cNvSpPr>
            <a:spLocks noGrp="1" noChangeArrowheads="1"/>
          </p:cNvSpPr>
          <p:nvPr>
            <p:ph type="body" idx="1"/>
          </p:nvPr>
        </p:nvSpPr>
        <p:spPr bwMode="auto">
          <a:xfrm>
            <a:off x="914400" y="1268414"/>
            <a:ext cx="10363200" cy="518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Title Placeholder 1"/>
          <p:cNvSpPr>
            <a:spLocks noGrp="1"/>
          </p:cNvSpPr>
          <p:nvPr>
            <p:ph type="title"/>
          </p:nvPr>
        </p:nvSpPr>
        <p:spPr bwMode="auto">
          <a:xfrm>
            <a:off x="2681819" y="115893"/>
            <a:ext cx="9366844"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zh-TW" dirty="0"/>
          </a:p>
        </p:txBody>
      </p:sp>
      <p:pic>
        <p:nvPicPr>
          <p:cNvPr id="11" name="圖片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9353" y="180000"/>
            <a:ext cx="1440160" cy="657320"/>
          </a:xfrm>
          <a:prstGeom prst="rect">
            <a:avLst/>
          </a:prstGeom>
          <a:ln>
            <a:noFill/>
          </a:ln>
        </p:spPr>
      </p:pic>
      <p:sp>
        <p:nvSpPr>
          <p:cNvPr id="13" name="Rectangle 21"/>
          <p:cNvSpPr>
            <a:spLocks noGrp="1" noChangeArrowheads="1"/>
          </p:cNvSpPr>
          <p:nvPr>
            <p:ph type="sldNum" sz="quarter" idx="4"/>
          </p:nvPr>
        </p:nvSpPr>
        <p:spPr bwMode="auto">
          <a:xfrm>
            <a:off x="11615186" y="6122889"/>
            <a:ext cx="581583" cy="33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solidFill>
                  <a:srgbClr val="84BC20"/>
                </a:solidFill>
                <a:latin typeface="微軟正黑體" panose="020B0604030504040204" pitchFamily="34" charset="-120"/>
                <a:ea typeface="微軟正黑體" panose="020B0604030504040204" pitchFamily="34" charset="-120"/>
              </a:defRPr>
            </a:lvl1pPr>
          </a:lstStyle>
          <a:p>
            <a:fld id="{C435742E-4CA6-4862-8C2D-AFF13E998043}" type="slidenum">
              <a:rPr lang="en-US" altLang="zh-TW" smtClean="0"/>
              <a:pPr/>
              <a:t>‹#›</a:t>
            </a:fld>
            <a:endParaRPr lang="en-US" altLang="zh-TW" dirty="0"/>
          </a:p>
        </p:txBody>
      </p:sp>
    </p:spTree>
    <p:extLst>
      <p:ext uri="{BB962C8B-B14F-4D97-AF65-F5344CB8AC3E}">
        <p14:creationId xmlns:p14="http://schemas.microsoft.com/office/powerpoint/2010/main" val="1775773586"/>
      </p:ext>
    </p:extLst>
  </p:cSld>
  <p:clrMap bg1="lt1" tx1="dk1" bg2="lt2" tx2="dk2" accent1="accent1" accent2="accent2" accent3="accent3" accent4="accent4" accent5="accent5" accent6="accent6" hlink="hlink" folHlink="folHlink"/>
  <p:sldLayoutIdLst>
    <p:sldLayoutId id="2147483676" r:id="rId1"/>
    <p:sldLayoutId id="2147483662" r:id="rId2"/>
  </p:sldLayoutIdLst>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hf hdr="0" ftr="0" dt="0"/>
  <p:txStyles>
    <p:titleStyle>
      <a:lvl1pPr algn="l" rtl="0" eaLnBrk="1" fontAlgn="base" hangingPunct="1">
        <a:spcBef>
          <a:spcPct val="0"/>
        </a:spcBef>
        <a:spcAft>
          <a:spcPct val="0"/>
        </a:spcAft>
        <a:defRPr kumimoji="1" sz="3200" b="1">
          <a:solidFill>
            <a:schemeClr val="tx2"/>
          </a:solidFill>
          <a:effectLst/>
          <a:latin typeface="微軟正黑體" panose="020B0604030504040204" pitchFamily="34" charset="-120"/>
          <a:ea typeface="微軟正黑體" panose="020B0604030504040204" pitchFamily="34" charset="-120"/>
          <a:cs typeface="+mj-cs"/>
        </a:defRPr>
      </a:lvl1pPr>
      <a:lvl2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2pPr>
      <a:lvl3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3pPr>
      <a:lvl4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4pPr>
      <a:lvl5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5pPr>
      <a:lvl6pPr marL="4572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6pPr>
      <a:lvl7pPr marL="9144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7pPr>
      <a:lvl8pPr marL="13716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8pPr>
      <a:lvl9pPr marL="18288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9pPr>
    </p:titleStyle>
    <p:bodyStyle>
      <a:lvl1pPr marL="342900" indent="-342900" algn="l" rtl="0" eaLnBrk="1" fontAlgn="base" hangingPunct="1">
        <a:spcBef>
          <a:spcPct val="20000"/>
        </a:spcBef>
        <a:spcAft>
          <a:spcPct val="0"/>
        </a:spcAft>
        <a:buClr>
          <a:srgbClr val="84BC20"/>
        </a:buClr>
        <a:buSzPct val="120000"/>
        <a:buFont typeface="Arial" charset="0"/>
        <a:buChar char="•"/>
        <a:defRPr kumimoji="1" sz="2000" b="1">
          <a:solidFill>
            <a:schemeClr val="tx1"/>
          </a:solidFill>
          <a:effectLst/>
          <a:latin typeface="微軟正黑體" panose="020B0604030504040204" pitchFamily="34" charset="-120"/>
          <a:ea typeface="微軟正黑體" panose="020B0604030504040204" pitchFamily="34" charset="-120"/>
          <a:cs typeface="+mn-cs"/>
        </a:defRPr>
      </a:lvl1pPr>
      <a:lvl2pPr marL="742950" indent="-285750" algn="l" rtl="0" eaLnBrk="1" fontAlgn="base" hangingPunct="1">
        <a:spcBef>
          <a:spcPct val="20000"/>
        </a:spcBef>
        <a:spcAft>
          <a:spcPct val="0"/>
        </a:spcAft>
        <a:buClr>
          <a:srgbClr val="84BC20"/>
        </a:buClr>
        <a:buFont typeface="Arial" charset="0"/>
        <a:buChar char="–"/>
        <a:defRPr kumimoji="1" sz="1800" b="1">
          <a:solidFill>
            <a:schemeClr val="tx1"/>
          </a:solidFill>
          <a:latin typeface="微軟正黑體" panose="020B0604030504040204" pitchFamily="34" charset="-120"/>
          <a:ea typeface="微軟正黑體" panose="020B0604030504040204" pitchFamily="34" charset="-120"/>
        </a:defRPr>
      </a:lvl2pPr>
      <a:lvl3pPr marL="1143000" indent="-228600" algn="l" rtl="0" eaLnBrk="1" fontAlgn="base" hangingPunct="1">
        <a:spcBef>
          <a:spcPct val="20000"/>
        </a:spcBef>
        <a:spcAft>
          <a:spcPct val="0"/>
        </a:spcAft>
        <a:buClr>
          <a:srgbClr val="84BC20"/>
        </a:buClr>
        <a:buSzPct val="120000"/>
        <a:buFont typeface="Arial" charset="0"/>
        <a:buChar char="•"/>
        <a:defRPr kumimoji="1" sz="1600">
          <a:solidFill>
            <a:schemeClr val="tx1"/>
          </a:solidFill>
          <a:latin typeface="微軟正黑體" panose="020B0604030504040204" pitchFamily="34" charset="-120"/>
          <a:ea typeface="微軟正黑體" panose="020B0604030504040204" pitchFamily="34" charset="-120"/>
        </a:defRPr>
      </a:lvl3pPr>
      <a:lvl4pPr marL="1600200" indent="-228600" algn="l" rtl="0" eaLnBrk="1" fontAlgn="base" hangingPunct="1">
        <a:spcBef>
          <a:spcPct val="20000"/>
        </a:spcBef>
        <a:spcAft>
          <a:spcPct val="0"/>
        </a:spcAft>
        <a:buClr>
          <a:srgbClr val="84BC20"/>
        </a:buClr>
        <a:buSzPct val="120000"/>
        <a:buFont typeface="Times New Roman" pitchFamily="18" charset="0"/>
        <a:buChar char="–"/>
        <a:defRPr kumimoji="1" sz="1400">
          <a:solidFill>
            <a:schemeClr val="tx1"/>
          </a:solidFill>
          <a:latin typeface="微軟正黑體" panose="020B0604030504040204" pitchFamily="34" charset="-120"/>
          <a:ea typeface="微軟正黑體" panose="020B0604030504040204" pitchFamily="34" charset="-120"/>
        </a:defRPr>
      </a:lvl4pPr>
      <a:lvl5pPr marL="2057400" indent="-228600" algn="l" rtl="0" eaLnBrk="1" fontAlgn="base" hangingPunct="1">
        <a:spcBef>
          <a:spcPct val="20000"/>
        </a:spcBef>
        <a:spcAft>
          <a:spcPct val="0"/>
        </a:spcAft>
        <a:buClr>
          <a:srgbClr val="84BC20"/>
        </a:buClr>
        <a:buFont typeface="Times New Roman" pitchFamily="18" charset="0"/>
        <a:buChar char="»"/>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6pPr>
      <a:lvl7pPr marL="29718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7pPr>
      <a:lvl8pPr marL="34290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8pPr>
      <a:lvl9pPr marL="38862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2" descr="Y:\公司範本_1061227\logo系列檔案\logo原始檔\acsi_安碁.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554197" y="6378000"/>
            <a:ext cx="1548815" cy="48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angle 3"/>
          <p:cNvSpPr>
            <a:spLocks noGrp="1" noChangeArrowheads="1"/>
          </p:cNvSpPr>
          <p:nvPr>
            <p:ph type="body" idx="1"/>
          </p:nvPr>
        </p:nvSpPr>
        <p:spPr bwMode="auto">
          <a:xfrm>
            <a:off x="914400" y="1268414"/>
            <a:ext cx="10363200" cy="518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Title Placeholder 1"/>
          <p:cNvSpPr>
            <a:spLocks noGrp="1"/>
          </p:cNvSpPr>
          <p:nvPr>
            <p:ph type="title"/>
          </p:nvPr>
        </p:nvSpPr>
        <p:spPr bwMode="auto">
          <a:xfrm>
            <a:off x="2681819" y="115893"/>
            <a:ext cx="9366844"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zh-TW" dirty="0"/>
          </a:p>
        </p:txBody>
      </p:sp>
      <p:pic>
        <p:nvPicPr>
          <p:cNvPr id="11" name="圖片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39353" y="180000"/>
            <a:ext cx="1440160" cy="657320"/>
          </a:xfrm>
          <a:prstGeom prst="rect">
            <a:avLst/>
          </a:prstGeom>
          <a:ln>
            <a:noFill/>
          </a:ln>
        </p:spPr>
      </p:pic>
      <p:sp>
        <p:nvSpPr>
          <p:cNvPr id="13" name="Rectangle 21"/>
          <p:cNvSpPr>
            <a:spLocks noGrp="1" noChangeArrowheads="1"/>
          </p:cNvSpPr>
          <p:nvPr>
            <p:ph type="sldNum" sz="quarter" idx="4"/>
          </p:nvPr>
        </p:nvSpPr>
        <p:spPr bwMode="auto">
          <a:xfrm>
            <a:off x="11615186" y="6122889"/>
            <a:ext cx="581583" cy="33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solidFill>
                  <a:srgbClr val="84BC20"/>
                </a:solidFill>
                <a:latin typeface="微軟正黑體" panose="020B0604030504040204" pitchFamily="34" charset="-120"/>
                <a:ea typeface="微軟正黑體" panose="020B0604030504040204" pitchFamily="34" charset="-120"/>
              </a:defRPr>
            </a:lvl1pPr>
          </a:lstStyle>
          <a:p>
            <a:fld id="{C435742E-4CA6-4862-8C2D-AFF13E998043}" type="slidenum">
              <a:rPr lang="en-US" altLang="zh-TW" smtClean="0"/>
              <a:pPr/>
              <a:t>‹#›</a:t>
            </a:fld>
            <a:endParaRPr lang="en-US" altLang="zh-TW" dirty="0"/>
          </a:p>
        </p:txBody>
      </p:sp>
    </p:spTree>
    <p:extLst>
      <p:ext uri="{BB962C8B-B14F-4D97-AF65-F5344CB8AC3E}">
        <p14:creationId xmlns:p14="http://schemas.microsoft.com/office/powerpoint/2010/main" val="1775773586"/>
      </p:ext>
    </p:extLst>
  </p:cSld>
  <p:clrMap bg1="lt1" tx1="dk1" bg2="lt2" tx2="dk2" accent1="accent1" accent2="accent2" accent3="accent3" accent4="accent4" accent5="accent5" accent6="accent6" hlink="hlink" folHlink="folHlink"/>
  <p:sldLayoutIdLst>
    <p:sldLayoutId id="2147483659" r:id="rId1"/>
  </p:sldLayoutIdLst>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hf hdr="0" ftr="0" dt="0"/>
  <p:txStyles>
    <p:titleStyle>
      <a:lvl1pPr algn="l" rtl="0" eaLnBrk="1" fontAlgn="base" hangingPunct="1">
        <a:spcBef>
          <a:spcPct val="0"/>
        </a:spcBef>
        <a:spcAft>
          <a:spcPct val="0"/>
        </a:spcAft>
        <a:defRPr kumimoji="1" sz="3200" b="1">
          <a:solidFill>
            <a:schemeClr val="tx2"/>
          </a:solidFill>
          <a:effectLst/>
          <a:latin typeface="微軟正黑體" panose="020B0604030504040204" pitchFamily="34" charset="-120"/>
          <a:ea typeface="微軟正黑體" panose="020B0604030504040204" pitchFamily="34" charset="-120"/>
          <a:cs typeface="+mj-cs"/>
        </a:defRPr>
      </a:lvl1pPr>
      <a:lvl2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2pPr>
      <a:lvl3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3pPr>
      <a:lvl4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4pPr>
      <a:lvl5pPr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5pPr>
      <a:lvl6pPr marL="4572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6pPr>
      <a:lvl7pPr marL="9144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7pPr>
      <a:lvl8pPr marL="13716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8pPr>
      <a:lvl9pPr marL="1828800" algn="l" rtl="0" eaLnBrk="1" fontAlgn="base" hangingPunct="1">
        <a:spcBef>
          <a:spcPct val="0"/>
        </a:spcBef>
        <a:spcAft>
          <a:spcPct val="0"/>
        </a:spcAft>
        <a:defRPr kumimoji="1" sz="3600" b="1">
          <a:solidFill>
            <a:schemeClr val="tx2"/>
          </a:solidFill>
          <a:effectLst>
            <a:outerShdw blurRad="38100" dist="38100" dir="2700000" algn="tl">
              <a:srgbClr val="C0C0C0"/>
            </a:outerShdw>
          </a:effectLst>
          <a:latin typeface="Arial" charset="0"/>
          <a:ea typeface="標楷體" pitchFamily="65" charset="-120"/>
        </a:defRPr>
      </a:lvl9pPr>
    </p:titleStyle>
    <p:bodyStyle>
      <a:lvl1pPr marL="342900" indent="-342900" algn="l" rtl="0" eaLnBrk="1" fontAlgn="base" hangingPunct="1">
        <a:spcBef>
          <a:spcPct val="20000"/>
        </a:spcBef>
        <a:spcAft>
          <a:spcPct val="0"/>
        </a:spcAft>
        <a:buClr>
          <a:srgbClr val="84BC20"/>
        </a:buClr>
        <a:buSzPct val="120000"/>
        <a:buFont typeface="Arial" charset="0"/>
        <a:buChar char="•"/>
        <a:defRPr kumimoji="1" sz="2000" b="1">
          <a:solidFill>
            <a:schemeClr val="tx1"/>
          </a:solidFill>
          <a:effectLst/>
          <a:latin typeface="微軟正黑體" panose="020B0604030504040204" pitchFamily="34" charset="-120"/>
          <a:ea typeface="微軟正黑體" panose="020B0604030504040204" pitchFamily="34" charset="-120"/>
          <a:cs typeface="+mn-cs"/>
        </a:defRPr>
      </a:lvl1pPr>
      <a:lvl2pPr marL="742950" indent="-285750" algn="l" rtl="0" eaLnBrk="1" fontAlgn="base" hangingPunct="1">
        <a:spcBef>
          <a:spcPct val="20000"/>
        </a:spcBef>
        <a:spcAft>
          <a:spcPct val="0"/>
        </a:spcAft>
        <a:buClr>
          <a:srgbClr val="84BC20"/>
        </a:buClr>
        <a:buFont typeface="Arial" charset="0"/>
        <a:buChar char="–"/>
        <a:defRPr kumimoji="1" sz="1800" b="1">
          <a:solidFill>
            <a:schemeClr val="tx1"/>
          </a:solidFill>
          <a:latin typeface="微軟正黑體" panose="020B0604030504040204" pitchFamily="34" charset="-120"/>
          <a:ea typeface="微軟正黑體" panose="020B0604030504040204" pitchFamily="34" charset="-120"/>
        </a:defRPr>
      </a:lvl2pPr>
      <a:lvl3pPr marL="1143000" indent="-228600" algn="l" rtl="0" eaLnBrk="1" fontAlgn="base" hangingPunct="1">
        <a:spcBef>
          <a:spcPct val="20000"/>
        </a:spcBef>
        <a:spcAft>
          <a:spcPct val="0"/>
        </a:spcAft>
        <a:buClr>
          <a:srgbClr val="84BC20"/>
        </a:buClr>
        <a:buSzPct val="120000"/>
        <a:buFont typeface="Arial" charset="0"/>
        <a:buChar char="•"/>
        <a:defRPr kumimoji="1" sz="1600">
          <a:solidFill>
            <a:schemeClr val="tx1"/>
          </a:solidFill>
          <a:latin typeface="微軟正黑體" panose="020B0604030504040204" pitchFamily="34" charset="-120"/>
          <a:ea typeface="微軟正黑體" panose="020B0604030504040204" pitchFamily="34" charset="-120"/>
        </a:defRPr>
      </a:lvl3pPr>
      <a:lvl4pPr marL="1600200" indent="-228600" algn="l" rtl="0" eaLnBrk="1" fontAlgn="base" hangingPunct="1">
        <a:spcBef>
          <a:spcPct val="20000"/>
        </a:spcBef>
        <a:spcAft>
          <a:spcPct val="0"/>
        </a:spcAft>
        <a:buClr>
          <a:srgbClr val="84BC20"/>
        </a:buClr>
        <a:buSzPct val="120000"/>
        <a:buFont typeface="Times New Roman" pitchFamily="18" charset="0"/>
        <a:buChar char="–"/>
        <a:defRPr kumimoji="1" sz="1400">
          <a:solidFill>
            <a:schemeClr val="tx1"/>
          </a:solidFill>
          <a:latin typeface="微軟正黑體" panose="020B0604030504040204" pitchFamily="34" charset="-120"/>
          <a:ea typeface="微軟正黑體" panose="020B0604030504040204" pitchFamily="34" charset="-120"/>
        </a:defRPr>
      </a:lvl4pPr>
      <a:lvl5pPr marL="2057400" indent="-228600" algn="l" rtl="0" eaLnBrk="1" fontAlgn="base" hangingPunct="1">
        <a:spcBef>
          <a:spcPct val="20000"/>
        </a:spcBef>
        <a:spcAft>
          <a:spcPct val="0"/>
        </a:spcAft>
        <a:buClr>
          <a:srgbClr val="84BC20"/>
        </a:buClr>
        <a:buFont typeface="Times New Roman" pitchFamily="18" charset="0"/>
        <a:buChar char="»"/>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6pPr>
      <a:lvl7pPr marL="29718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7pPr>
      <a:lvl8pPr marL="34290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8pPr>
      <a:lvl9pPr marL="3886200" indent="-228600" algn="l" rtl="0" eaLnBrk="1" fontAlgn="base" hangingPunct="1">
        <a:spcBef>
          <a:spcPct val="20000"/>
        </a:spcBef>
        <a:spcAft>
          <a:spcPct val="0"/>
        </a:spcAft>
        <a:buClr>
          <a:srgbClr val="84BC20"/>
        </a:buClr>
        <a:buFont typeface="Times New Roman" pitchFamily="18" charset="0"/>
        <a:buChar char="»"/>
        <a:defRPr kumimoji="1" sz="16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notesSlide" Target="../notesSlides/notesSlide15.xml"/><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18.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6.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41.svg"/><Relationship Id="rId4" Type="http://schemas.openxmlformats.org/officeDocument/2006/relationships/image" Target="../media/image50.sv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0.svg"/><Relationship Id="rId3" Type="http://schemas.openxmlformats.org/officeDocument/2006/relationships/notesSlide" Target="../notesSlides/notesSlide20.xml"/><Relationship Id="rId7" Type="http://schemas.openxmlformats.org/officeDocument/2006/relationships/image" Target="../media/image39.svg"/><Relationship Id="rId12" Type="http://schemas.openxmlformats.org/officeDocument/2006/relationships/image" Target="../media/image59.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38.png"/><Relationship Id="rId11" Type="http://schemas.openxmlformats.org/officeDocument/2006/relationships/image" Target="../media/image33.svg"/><Relationship Id="rId5" Type="http://schemas.openxmlformats.org/officeDocument/2006/relationships/image" Target="../media/image37.svg"/><Relationship Id="rId15" Type="http://schemas.openxmlformats.org/officeDocument/2006/relationships/image" Target="../media/image62.svg"/><Relationship Id="rId10" Type="http://schemas.openxmlformats.org/officeDocument/2006/relationships/image" Target="../media/image32.png"/><Relationship Id="rId4" Type="http://schemas.openxmlformats.org/officeDocument/2006/relationships/image" Target="../media/image36.png"/><Relationship Id="rId9" Type="http://schemas.openxmlformats.org/officeDocument/2006/relationships/image" Target="../media/image58.svg"/><Relationship Id="rId1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2.png"/><Relationship Id="rId18" Type="http://schemas.openxmlformats.org/officeDocument/2006/relationships/image" Target="../media/image50.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41.svg"/><Relationship Id="rId17" Type="http://schemas.openxmlformats.org/officeDocument/2006/relationships/image" Target="../media/image49.png"/><Relationship Id="rId2" Type="http://schemas.openxmlformats.org/officeDocument/2006/relationships/notesSlide" Target="../notesSlides/notesSlide23.xml"/><Relationship Id="rId16" Type="http://schemas.openxmlformats.org/officeDocument/2006/relationships/image" Target="../media/image58.svg"/><Relationship Id="rId1" Type="http://schemas.openxmlformats.org/officeDocument/2006/relationships/slideLayout" Target="../slideLayouts/slideLayout18.xml"/><Relationship Id="rId6" Type="http://schemas.openxmlformats.org/officeDocument/2006/relationships/image" Target="../media/image27.svg"/><Relationship Id="rId11" Type="http://schemas.openxmlformats.org/officeDocument/2006/relationships/image" Target="../media/image40.png"/><Relationship Id="rId5" Type="http://schemas.openxmlformats.org/officeDocument/2006/relationships/image" Target="../media/image26.png"/><Relationship Id="rId15" Type="http://schemas.openxmlformats.org/officeDocument/2006/relationships/image" Target="../media/image57.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h.peiyu@wustl.edu"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mailto:ythuang@mail.ntust.edu.tw"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4F66-080A-CBE4-41AE-0D726BD842FD}"/>
              </a:ext>
            </a:extLst>
          </p:cNvPr>
          <p:cNvSpPr>
            <a:spLocks noGrp="1"/>
          </p:cNvSpPr>
          <p:nvPr>
            <p:ph type="ctrTitle"/>
          </p:nvPr>
        </p:nvSpPr>
        <p:spPr>
          <a:xfrm>
            <a:off x="956260" y="1061923"/>
            <a:ext cx="10271051" cy="2387600"/>
          </a:xfrm>
        </p:spPr>
        <p:txBody>
          <a:bodyPr>
            <a:noAutofit/>
          </a:bodyPr>
          <a:lstStyle/>
          <a:p>
            <a:r>
              <a:rPr lang="en-US" sz="4400" dirty="0">
                <a:latin typeface="Times New Roman" panose="02020603050405020304" pitchFamily="18" charset="0"/>
                <a:cs typeface="Times New Roman" panose="02020603050405020304" pitchFamily="18" charset="0"/>
              </a:rPr>
              <a:t>From Prey to Predator:</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A Use Case for Using Active Defense to</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Reshape the Asymmetrical Balance </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in Cyber Defense</a:t>
            </a:r>
          </a:p>
        </p:txBody>
      </p:sp>
      <p:sp>
        <p:nvSpPr>
          <p:cNvPr id="3" name="Subtitle 2">
            <a:extLst>
              <a:ext uri="{FF2B5EF4-FFF2-40B4-BE49-F238E27FC236}">
                <a16:creationId xmlns:a16="http://schemas.microsoft.com/office/drawing/2014/main" id="{C85B1A34-EE10-9B07-6A60-24EB12449EB4}"/>
              </a:ext>
            </a:extLst>
          </p:cNvPr>
          <p:cNvSpPr>
            <a:spLocks noGrp="1"/>
          </p:cNvSpPr>
          <p:nvPr>
            <p:ph type="subTitle" idx="1"/>
          </p:nvPr>
        </p:nvSpPr>
        <p:spPr>
          <a:xfrm>
            <a:off x="1094483" y="3587765"/>
            <a:ext cx="9994603" cy="1586650"/>
          </a:xfrm>
        </p:spPr>
        <p:txBody>
          <a:bodyPr>
            <a:normAutofit/>
          </a:bodyPr>
          <a:lstStyle/>
          <a:p>
            <a:r>
              <a:rPr lang="en-US" sz="1800" b="1" dirty="0">
                <a:latin typeface="Times New Roman" panose="02020603050405020304" pitchFamily="18" charset="0"/>
                <a:cs typeface="Times New Roman" panose="02020603050405020304" pitchFamily="18" charset="0"/>
              </a:rPr>
              <a:t>Pei-Yu Huang</a:t>
            </a:r>
            <a:r>
              <a:rPr lang="en-US" sz="1800" dirty="0">
                <a:latin typeface="Times New Roman" panose="02020603050405020304" pitchFamily="18" charset="0"/>
                <a:cs typeface="Times New Roman" panose="02020603050405020304" pitchFamily="18" charset="0"/>
              </a:rPr>
              <a:t>,</a:t>
            </a:r>
            <a:r>
              <a:rPr lang="zh-TW" alt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Washington University in St. Louis</a:t>
            </a:r>
          </a:p>
          <a:p>
            <a:r>
              <a:rPr lang="en-US" sz="1800" dirty="0">
                <a:latin typeface="Times New Roman" panose="02020603050405020304" pitchFamily="18" charset="0"/>
                <a:cs typeface="Times New Roman" panose="02020603050405020304" pitchFamily="18" charset="0"/>
              </a:rPr>
              <a:t>Yi-Ting Huang, National Taiwan University of Science and Technology</a:t>
            </a:r>
          </a:p>
          <a:p>
            <a:r>
              <a:rPr lang="en-US" sz="1800" dirty="0">
                <a:latin typeface="Times New Roman" panose="02020603050405020304" pitchFamily="18" charset="0"/>
                <a:cs typeface="Times New Roman" panose="02020603050405020304" pitchFamily="18" charset="0"/>
              </a:rPr>
              <a:t>Yea li Sun, National Taiwan University</a:t>
            </a:r>
          </a:p>
          <a:p>
            <a:r>
              <a:rPr lang="en-US" sz="1800" dirty="0">
                <a:latin typeface="Times New Roman" panose="02020603050405020304" pitchFamily="18" charset="0"/>
                <a:cs typeface="Times New Roman" panose="02020603050405020304" pitchFamily="18" charset="0"/>
              </a:rPr>
              <a:t>Meng Chang Chen, Academia Sinica</a:t>
            </a:r>
          </a:p>
        </p:txBody>
      </p:sp>
      <p:pic>
        <p:nvPicPr>
          <p:cNvPr id="4" name="Picture 8" descr="Academia Sinica Emblem.svg">
            <a:extLst>
              <a:ext uri="{FF2B5EF4-FFF2-40B4-BE49-F238E27FC236}">
                <a16:creationId xmlns:a16="http://schemas.microsoft.com/office/drawing/2014/main" id="{6ABD58F7-1F5D-174B-787C-F08DF27F6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2778" y="5248437"/>
            <a:ext cx="1327613" cy="1327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www.ntu.edu.tw/about/doc/Emblem72.jpg">
            <a:extLst>
              <a:ext uri="{FF2B5EF4-FFF2-40B4-BE49-F238E27FC236}">
                <a16:creationId xmlns:a16="http://schemas.microsoft.com/office/drawing/2014/main" id="{CDAFEE85-4F33-C212-BB92-8155D71A8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248" y="5192979"/>
            <a:ext cx="1438068" cy="14258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mblem &amp; Motto - National Taiwan University of Science and Technology">
            <a:extLst>
              <a:ext uri="{FF2B5EF4-FFF2-40B4-BE49-F238E27FC236}">
                <a16:creationId xmlns:a16="http://schemas.microsoft.com/office/drawing/2014/main" id="{D21E87FE-27FE-CAD3-6378-02F198EF08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6135" y="5206246"/>
            <a:ext cx="1455651" cy="14848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 Wikipedia">
            <a:extLst>
              <a:ext uri="{FF2B5EF4-FFF2-40B4-BE49-F238E27FC236}">
                <a16:creationId xmlns:a16="http://schemas.microsoft.com/office/drawing/2014/main" id="{56890488-AFA0-305A-FF6D-CE408CF5B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024" y="5226920"/>
            <a:ext cx="1370649" cy="137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680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F9AF312-F13D-8D8B-FDF5-B4E679D47762}"/>
              </a:ext>
            </a:extLst>
          </p:cNvPr>
          <p:cNvPicPr>
            <a:picLocks noChangeAspect="1"/>
          </p:cNvPicPr>
          <p:nvPr/>
        </p:nvPicPr>
        <p:blipFill rotWithShape="1">
          <a:blip r:embed="rId3"/>
          <a:srcRect r="2559" b="90748"/>
          <a:stretch/>
        </p:blipFill>
        <p:spPr>
          <a:xfrm>
            <a:off x="0" y="0"/>
            <a:ext cx="12192000" cy="619291"/>
          </a:xfrm>
          <a:prstGeom prst="rect">
            <a:avLst/>
          </a:prstGeom>
        </p:spPr>
      </p:pic>
      <p:pic>
        <p:nvPicPr>
          <p:cNvPr id="12" name="圖片 11">
            <a:extLst>
              <a:ext uri="{FF2B5EF4-FFF2-40B4-BE49-F238E27FC236}">
                <a16:creationId xmlns:a16="http://schemas.microsoft.com/office/drawing/2014/main" id="{A8AD8955-5D02-C97D-BF3F-5AF7B9C41C63}"/>
              </a:ext>
            </a:extLst>
          </p:cNvPr>
          <p:cNvPicPr>
            <a:picLocks noChangeAspect="1"/>
          </p:cNvPicPr>
          <p:nvPr/>
        </p:nvPicPr>
        <p:blipFill rotWithShape="1">
          <a:blip r:embed="rId4"/>
          <a:srcRect b="17632"/>
          <a:stretch/>
        </p:blipFill>
        <p:spPr>
          <a:xfrm>
            <a:off x="0" y="619291"/>
            <a:ext cx="12187232" cy="6238709"/>
          </a:xfrm>
          <a:prstGeom prst="rect">
            <a:avLst/>
          </a:prstGeom>
        </p:spPr>
      </p:pic>
      <p:sp>
        <p:nvSpPr>
          <p:cNvPr id="2" name="矩形 1">
            <a:extLst>
              <a:ext uri="{FF2B5EF4-FFF2-40B4-BE49-F238E27FC236}">
                <a16:creationId xmlns:a16="http://schemas.microsoft.com/office/drawing/2014/main" id="{2AD6E4F7-4C3E-B8BE-7F7E-AF62E35C7948}"/>
              </a:ext>
            </a:extLst>
          </p:cNvPr>
          <p:cNvSpPr/>
          <p:nvPr/>
        </p:nvSpPr>
        <p:spPr>
          <a:xfrm>
            <a:off x="4768" y="-34614"/>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algn="ctr"/>
            <a:endParaRPr lang="zh-TW" altLang="en-US" sz="4267" dirty="0"/>
          </a:p>
        </p:txBody>
      </p:sp>
      <p:pic>
        <p:nvPicPr>
          <p:cNvPr id="9" name="圖片 8">
            <a:extLst>
              <a:ext uri="{FF2B5EF4-FFF2-40B4-BE49-F238E27FC236}">
                <a16:creationId xmlns:a16="http://schemas.microsoft.com/office/drawing/2014/main" id="{E6D46D38-6B6B-9F56-C2DC-752DB1EB7DA9}"/>
              </a:ext>
            </a:extLst>
          </p:cNvPr>
          <p:cNvPicPr>
            <a:picLocks noChangeAspect="1"/>
          </p:cNvPicPr>
          <p:nvPr/>
        </p:nvPicPr>
        <p:blipFill rotWithShape="1">
          <a:blip r:embed="rId4"/>
          <a:srcRect r="41192" b="91824"/>
          <a:stretch/>
        </p:blipFill>
        <p:spPr>
          <a:xfrm>
            <a:off x="1" y="619290"/>
            <a:ext cx="11615185" cy="1003633"/>
          </a:xfrm>
          <a:prstGeom prst="rect">
            <a:avLst/>
          </a:prstGeom>
        </p:spPr>
      </p:pic>
      <p:grpSp>
        <p:nvGrpSpPr>
          <p:cNvPr id="16" name="Group 15">
            <a:extLst>
              <a:ext uri="{FF2B5EF4-FFF2-40B4-BE49-F238E27FC236}">
                <a16:creationId xmlns:a16="http://schemas.microsoft.com/office/drawing/2014/main" id="{CB8B3D48-F868-3DFC-F389-EAEF17E2A43F}"/>
              </a:ext>
            </a:extLst>
          </p:cNvPr>
          <p:cNvGrpSpPr/>
          <p:nvPr/>
        </p:nvGrpSpPr>
        <p:grpSpPr>
          <a:xfrm>
            <a:off x="138571" y="715302"/>
            <a:ext cx="11476615" cy="1431772"/>
            <a:chOff x="138571" y="715302"/>
            <a:chExt cx="11476615" cy="1431772"/>
          </a:xfrm>
        </p:grpSpPr>
        <p:sp>
          <p:nvSpPr>
            <p:cNvPr id="8" name="文字方塊 7">
              <a:extLst>
                <a:ext uri="{FF2B5EF4-FFF2-40B4-BE49-F238E27FC236}">
                  <a16:creationId xmlns:a16="http://schemas.microsoft.com/office/drawing/2014/main" id="{44F64A6F-AA69-67BE-F21B-ABCF018E329F}"/>
                </a:ext>
              </a:extLst>
            </p:cNvPr>
            <p:cNvSpPr txBox="1"/>
            <p:nvPr/>
          </p:nvSpPr>
          <p:spPr>
            <a:xfrm>
              <a:off x="138571" y="1562299"/>
              <a:ext cx="2048060" cy="584775"/>
            </a:xfrm>
            <a:prstGeom prst="rect">
              <a:avLst/>
            </a:prstGeom>
            <a:noFill/>
          </p:spPr>
          <p:txBody>
            <a:bodyPr wrap="square" rtlCol="0">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r>
                <a:rPr lang="en-US" altLang="zh-TW" b="1" dirty="0">
                  <a:solidFill>
                    <a:srgbClr val="C00000"/>
                  </a:solidFill>
                  <a:ea typeface="微軟正黑體" panose="020B0604030504040204" pitchFamily="34" charset="-120"/>
                  <a:cs typeface="Times New Roman" panose="02020603050405020304" pitchFamily="18" charset="0"/>
                </a:rPr>
                <a:t>Tactics</a:t>
              </a:r>
              <a:endParaRPr lang="zh-TW" altLang="en-US" b="1" dirty="0">
                <a:solidFill>
                  <a:srgbClr val="C00000"/>
                </a:solidFill>
                <a:ea typeface="微軟正黑體" panose="020B0604030504040204" pitchFamily="34" charset="-120"/>
                <a:cs typeface="Times New Roman" panose="02020603050405020304" pitchFamily="18" charset="0"/>
              </a:endParaRPr>
            </a:p>
          </p:txBody>
        </p:sp>
        <p:sp>
          <p:nvSpPr>
            <p:cNvPr id="7" name="矩形 6">
              <a:extLst>
                <a:ext uri="{FF2B5EF4-FFF2-40B4-BE49-F238E27FC236}">
                  <a16:creationId xmlns:a16="http://schemas.microsoft.com/office/drawing/2014/main" id="{1F0D67FB-C0B4-5CED-D5F6-221F7F6FB217}"/>
                </a:ext>
              </a:extLst>
            </p:cNvPr>
            <p:cNvSpPr/>
            <p:nvPr/>
          </p:nvSpPr>
          <p:spPr>
            <a:xfrm>
              <a:off x="143339" y="715302"/>
              <a:ext cx="11471847" cy="90762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algn="ctr"/>
              <a:endParaRPr lang="zh-TW" altLang="en-US" sz="4267"/>
            </a:p>
          </p:txBody>
        </p:sp>
      </p:grpSp>
      <p:sp>
        <p:nvSpPr>
          <p:cNvPr id="6" name="Slide Number Placeholder 5">
            <a:extLst>
              <a:ext uri="{FF2B5EF4-FFF2-40B4-BE49-F238E27FC236}">
                <a16:creationId xmlns:a16="http://schemas.microsoft.com/office/drawing/2014/main" id="{986D360D-E761-FF6D-7987-7F983D93EF93}"/>
              </a:ext>
            </a:extLst>
          </p:cNvPr>
          <p:cNvSpPr>
            <a:spLocks noGrp="1"/>
          </p:cNvSpPr>
          <p:nvPr>
            <p:ph type="sldNum" sz="quarter" idx="4"/>
          </p:nvPr>
        </p:nvSpPr>
        <p:spPr/>
        <p:txBody>
          <a:bodyPr/>
          <a:lstStyle/>
          <a:p>
            <a:fld id="{C435742E-4CA6-4862-8C2D-AFF13E998043}" type="slidenum">
              <a:rPr lang="en-US" altLang="zh-TW" sz="1200" smtClean="0">
                <a:solidFill>
                  <a:schemeClr val="tx1"/>
                </a:solidFill>
              </a:rPr>
              <a:pPr/>
              <a:t>10</a:t>
            </a:fld>
            <a:endParaRPr lang="en-US" altLang="zh-TW" sz="1200" dirty="0">
              <a:solidFill>
                <a:schemeClr val="tx1"/>
              </a:solidFill>
            </a:endParaRPr>
          </a:p>
        </p:txBody>
      </p:sp>
      <p:sp>
        <p:nvSpPr>
          <p:cNvPr id="28" name="TextBox 27">
            <a:extLst>
              <a:ext uri="{FF2B5EF4-FFF2-40B4-BE49-F238E27FC236}">
                <a16:creationId xmlns:a16="http://schemas.microsoft.com/office/drawing/2014/main" id="{772DDE20-5DFA-E2DD-F2AA-0350C3CD60B7}"/>
              </a:ext>
            </a:extLst>
          </p:cNvPr>
          <p:cNvSpPr txBox="1"/>
          <p:nvPr/>
        </p:nvSpPr>
        <p:spPr>
          <a:xfrm>
            <a:off x="-4768" y="6488668"/>
            <a:ext cx="2154035"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*v11, Apr 2022</a:t>
            </a:r>
            <a:endParaRPr lang="en-US" dirty="0"/>
          </a:p>
        </p:txBody>
      </p:sp>
      <p:sp>
        <p:nvSpPr>
          <p:cNvPr id="30" name="TextBox 29">
            <a:extLst>
              <a:ext uri="{FF2B5EF4-FFF2-40B4-BE49-F238E27FC236}">
                <a16:creationId xmlns:a16="http://schemas.microsoft.com/office/drawing/2014/main" id="{7EB0D733-A5AF-2554-3AC6-D150490CE803}"/>
              </a:ext>
            </a:extLst>
          </p:cNvPr>
          <p:cNvSpPr txBox="1"/>
          <p:nvPr/>
        </p:nvSpPr>
        <p:spPr>
          <a:xfrm>
            <a:off x="664275" y="4773082"/>
            <a:ext cx="10489278" cy="954107"/>
          </a:xfrm>
          <a:prstGeom prst="rect">
            <a:avLst/>
          </a:prstGeom>
          <a:solidFill>
            <a:schemeClr val="bg1"/>
          </a:solidFill>
          <a:ln w="28575">
            <a:solidFill>
              <a:srgbClr val="C00000"/>
            </a:solidFill>
          </a:ln>
        </p:spPr>
        <p:txBody>
          <a:bodyPr wrap="square" rtlCol="0">
            <a:spAutoFit/>
          </a:bodyPr>
          <a:lstStyle/>
          <a:p>
            <a:pPr algn="ctr"/>
            <a:r>
              <a:rPr lang="en-US" altLang="zh-TW" sz="2800" b="1" dirty="0">
                <a:solidFill>
                  <a:schemeClr val="tx1">
                    <a:lumMod val="95000"/>
                    <a:lumOff val="5000"/>
                  </a:schemeClr>
                </a:solidFill>
                <a:latin typeface="Times New Roman" panose="02020603050405020304" pitchFamily="18" charset="0"/>
                <a:cs typeface="Times New Roman" panose="02020603050405020304" pitchFamily="18" charset="0"/>
              </a:rPr>
              <a:t>With the identified </a:t>
            </a:r>
            <a:r>
              <a:rPr lang="en-US" altLang="zh-TW" sz="2800" b="1" dirty="0">
                <a:solidFill>
                  <a:srgbClr val="C00000"/>
                </a:solidFill>
                <a:latin typeface="Times New Roman" panose="02020603050405020304" pitchFamily="18" charset="0"/>
                <a:cs typeface="Times New Roman" panose="02020603050405020304" pitchFamily="18" charset="0"/>
              </a:rPr>
              <a:t>TTPs</a:t>
            </a:r>
            <a:r>
              <a:rPr lang="en-US" altLang="zh-TW" sz="2800" b="1" dirty="0">
                <a:solidFill>
                  <a:schemeClr val="tx1">
                    <a:lumMod val="95000"/>
                    <a:lumOff val="5000"/>
                  </a:schemeClr>
                </a:solidFill>
                <a:latin typeface="Times New Roman" panose="02020603050405020304" pitchFamily="18" charset="0"/>
                <a:cs typeface="Times New Roman" panose="02020603050405020304" pitchFamily="18" charset="0"/>
              </a:rPr>
              <a:t> from </a:t>
            </a:r>
            <a:r>
              <a:rPr lang="en-US" sz="2800" b="1" dirty="0">
                <a:solidFill>
                  <a:srgbClr val="FF0000"/>
                </a:solidFill>
                <a:latin typeface="Times New Roman" panose="02020603050405020304" pitchFamily="18" charset="0"/>
                <a:cs typeface="Times New Roman" panose="02020603050405020304" pitchFamily="18" charset="0"/>
              </a:rPr>
              <a:t>ATT&amp;CK framework</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we can then map what active defense to use from </a:t>
            </a:r>
            <a:r>
              <a:rPr lang="en-US" sz="2800" b="1" dirty="0">
                <a:solidFill>
                  <a:srgbClr val="0070C0"/>
                </a:solidFill>
                <a:latin typeface="Times New Roman" panose="02020603050405020304" pitchFamily="18" charset="0"/>
                <a:cs typeface="Times New Roman" panose="02020603050405020304" pitchFamily="18" charset="0"/>
              </a:rPr>
              <a:t>Engage framework</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sz="2800" b="1" dirty="0">
                <a:solidFill>
                  <a:srgbClr val="C00000"/>
                </a:solidFill>
                <a:latin typeface="Times New Roman" panose="02020603050405020304" pitchFamily="18" charset="0"/>
                <a:cs typeface="Times New Roman" panose="02020603050405020304" pitchFamily="18" charset="0"/>
              </a:rPr>
              <a:t> </a:t>
            </a:r>
          </a:p>
        </p:txBody>
      </p:sp>
      <p:grpSp>
        <p:nvGrpSpPr>
          <p:cNvPr id="11" name="Group 10">
            <a:extLst>
              <a:ext uri="{FF2B5EF4-FFF2-40B4-BE49-F238E27FC236}">
                <a16:creationId xmlns:a16="http://schemas.microsoft.com/office/drawing/2014/main" id="{0FBB5DDA-00CE-00B1-ABAF-C807E6B4BC60}"/>
              </a:ext>
            </a:extLst>
          </p:cNvPr>
          <p:cNvGrpSpPr/>
          <p:nvPr/>
        </p:nvGrpSpPr>
        <p:grpSpPr>
          <a:xfrm>
            <a:off x="71889" y="2062556"/>
            <a:ext cx="8595034" cy="2166995"/>
            <a:chOff x="3465390" y="2109567"/>
            <a:chExt cx="8595034" cy="2166995"/>
          </a:xfrm>
        </p:grpSpPr>
        <p:grpSp>
          <p:nvGrpSpPr>
            <p:cNvPr id="29" name="Group 28">
              <a:extLst>
                <a:ext uri="{FF2B5EF4-FFF2-40B4-BE49-F238E27FC236}">
                  <a16:creationId xmlns:a16="http://schemas.microsoft.com/office/drawing/2014/main" id="{ED23BFEC-C06A-22E0-4C83-AF292F82E2D6}"/>
                </a:ext>
              </a:extLst>
            </p:cNvPr>
            <p:cNvGrpSpPr/>
            <p:nvPr/>
          </p:nvGrpSpPr>
          <p:grpSpPr>
            <a:xfrm>
              <a:off x="3465390" y="2109567"/>
              <a:ext cx="8595034" cy="2166995"/>
              <a:chOff x="3486656" y="2577403"/>
              <a:chExt cx="8595034" cy="2166995"/>
            </a:xfrm>
          </p:grpSpPr>
          <p:grpSp>
            <p:nvGrpSpPr>
              <p:cNvPr id="15" name="Group 14">
                <a:extLst>
                  <a:ext uri="{FF2B5EF4-FFF2-40B4-BE49-F238E27FC236}">
                    <a16:creationId xmlns:a16="http://schemas.microsoft.com/office/drawing/2014/main" id="{07DC320B-AC94-9958-115A-7062E34BB4D1}"/>
                  </a:ext>
                </a:extLst>
              </p:cNvPr>
              <p:cNvGrpSpPr/>
              <p:nvPr/>
            </p:nvGrpSpPr>
            <p:grpSpPr>
              <a:xfrm>
                <a:off x="3486656" y="3454286"/>
                <a:ext cx="2820398" cy="1290112"/>
                <a:chOff x="3486656" y="3454286"/>
                <a:chExt cx="2820398" cy="1290112"/>
              </a:xfrm>
            </p:grpSpPr>
            <p:sp>
              <p:nvSpPr>
                <p:cNvPr id="22" name="文字方塊 21">
                  <a:extLst>
                    <a:ext uri="{FF2B5EF4-FFF2-40B4-BE49-F238E27FC236}">
                      <a16:creationId xmlns:a16="http://schemas.microsoft.com/office/drawing/2014/main" id="{07FF689E-42F8-6F48-7784-8A8E46D2F4C2}"/>
                    </a:ext>
                  </a:extLst>
                </p:cNvPr>
                <p:cNvSpPr txBox="1"/>
                <p:nvPr/>
              </p:nvSpPr>
              <p:spPr>
                <a:xfrm>
                  <a:off x="3486656" y="4159623"/>
                  <a:ext cx="2226519" cy="584775"/>
                </a:xfrm>
                <a:prstGeom prst="rect">
                  <a:avLst/>
                </a:prstGeom>
                <a:noFill/>
              </p:spPr>
              <p:txBody>
                <a:bodyPr wrap="square" rtlCol="0">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r>
                    <a:rPr lang="en-US" altLang="zh-TW" b="1" dirty="0">
                      <a:solidFill>
                        <a:srgbClr val="C00000"/>
                      </a:solidFill>
                      <a:ea typeface="微軟正黑體" panose="020B0604030504040204" pitchFamily="34" charset="-120"/>
                      <a:cs typeface="Times New Roman" panose="02020603050405020304" pitchFamily="18" charset="0"/>
                    </a:rPr>
                    <a:t>Techniques</a:t>
                  </a:r>
                  <a:endParaRPr lang="zh-TW" altLang="en-US" sz="3600" b="1" dirty="0">
                    <a:solidFill>
                      <a:srgbClr val="C00000"/>
                    </a:solidFill>
                    <a:ea typeface="微軟正黑體" panose="020B0604030504040204" pitchFamily="34" charset="-120"/>
                    <a:cs typeface="Times New Roman" panose="02020603050405020304" pitchFamily="18" charset="0"/>
                  </a:endParaRPr>
                </a:p>
              </p:txBody>
            </p:sp>
            <p:sp>
              <p:nvSpPr>
                <p:cNvPr id="23" name="矩形 6">
                  <a:extLst>
                    <a:ext uri="{FF2B5EF4-FFF2-40B4-BE49-F238E27FC236}">
                      <a16:creationId xmlns:a16="http://schemas.microsoft.com/office/drawing/2014/main" id="{B5987AF2-ACAC-105E-3068-4D8B712D5181}"/>
                    </a:ext>
                  </a:extLst>
                </p:cNvPr>
                <p:cNvSpPr/>
                <p:nvPr/>
              </p:nvSpPr>
              <p:spPr>
                <a:xfrm>
                  <a:off x="3519376" y="3454286"/>
                  <a:ext cx="2787678" cy="7561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algn="ctr"/>
                  <a:endParaRPr lang="zh-TW" altLang="en-US" sz="4267"/>
                </a:p>
              </p:txBody>
            </p:sp>
          </p:grpSp>
          <p:grpSp>
            <p:nvGrpSpPr>
              <p:cNvPr id="26" name="Group 25">
                <a:extLst>
                  <a:ext uri="{FF2B5EF4-FFF2-40B4-BE49-F238E27FC236}">
                    <a16:creationId xmlns:a16="http://schemas.microsoft.com/office/drawing/2014/main" id="{64812ABE-AECD-4A73-0B8B-6FCA7E8D5448}"/>
                  </a:ext>
                </a:extLst>
              </p:cNvPr>
              <p:cNvGrpSpPr/>
              <p:nvPr/>
            </p:nvGrpSpPr>
            <p:grpSpPr>
              <a:xfrm>
                <a:off x="6483585" y="2577403"/>
                <a:ext cx="5598105" cy="876884"/>
                <a:chOff x="6483585" y="2577403"/>
                <a:chExt cx="5598105" cy="876884"/>
              </a:xfrm>
            </p:grpSpPr>
            <p:sp>
              <p:nvSpPr>
                <p:cNvPr id="10" name="TextBox 9">
                  <a:extLst>
                    <a:ext uri="{FF2B5EF4-FFF2-40B4-BE49-F238E27FC236}">
                      <a16:creationId xmlns:a16="http://schemas.microsoft.com/office/drawing/2014/main" id="{6A87A29A-798C-EA38-C137-13808FD46CC7}"/>
                    </a:ext>
                  </a:extLst>
                </p:cNvPr>
                <p:cNvSpPr txBox="1"/>
                <p:nvPr/>
              </p:nvSpPr>
              <p:spPr>
                <a:xfrm>
                  <a:off x="6493122" y="3084955"/>
                  <a:ext cx="5588568" cy="369332"/>
                </a:xfrm>
                <a:prstGeom prst="rect">
                  <a:avLst/>
                </a:prstGeom>
                <a:solidFill>
                  <a:schemeClr val="bg1"/>
                </a:solidFill>
                <a:ln w="19050">
                  <a:solidFill>
                    <a:srgbClr val="C00000"/>
                  </a:solidFill>
                </a:ln>
              </p:spPr>
              <p:txBody>
                <a:bodyPr wrap="square" rtlCol="0">
                  <a:spAutoFit/>
                </a:bodyPr>
                <a:lstStyle/>
                <a:p>
                  <a:r>
                    <a:rPr kumimoji="1" lang="en-US" dirty="0" err="1">
                      <a:solidFill>
                        <a:srgbClr val="002060"/>
                      </a:solidFill>
                      <a:latin typeface="Times New Roman" pitchFamily="18" charset="0"/>
                      <a:ea typeface="微軟正黑體" panose="020B0604030504040204" pitchFamily="34" charset="-120"/>
                      <a:cs typeface="Times New Roman" panose="02020603050405020304" pitchFamily="18" charset="0"/>
                    </a:rPr>
                    <a:t>TeamTNT</a:t>
                  </a:r>
                  <a:r>
                    <a:rPr kumimoji="1" lang="en-US" dirty="0">
                      <a:solidFill>
                        <a:srgbClr val="002060"/>
                      </a:solidFill>
                      <a:latin typeface="Times New Roman" pitchFamily="18" charset="0"/>
                      <a:ea typeface="微軟正黑體" panose="020B0604030504040204" pitchFamily="34" charset="-120"/>
                      <a:cs typeface="Times New Roman" panose="02020603050405020304" pitchFamily="18" charset="0"/>
                    </a:rPr>
                    <a:t> has scanned specific lists of target IP addresses.</a:t>
                  </a:r>
                </a:p>
              </p:txBody>
            </p:sp>
            <p:sp>
              <p:nvSpPr>
                <p:cNvPr id="17" name="文字方塊 21">
                  <a:extLst>
                    <a:ext uri="{FF2B5EF4-FFF2-40B4-BE49-F238E27FC236}">
                      <a16:creationId xmlns:a16="http://schemas.microsoft.com/office/drawing/2014/main" id="{0E730D3C-9343-20A1-1941-10CF60084AA8}"/>
                    </a:ext>
                  </a:extLst>
                </p:cNvPr>
                <p:cNvSpPr txBox="1"/>
                <p:nvPr/>
              </p:nvSpPr>
              <p:spPr>
                <a:xfrm>
                  <a:off x="6483585" y="2577403"/>
                  <a:ext cx="4135935" cy="523220"/>
                </a:xfrm>
                <a:prstGeom prst="rect">
                  <a:avLst/>
                </a:prstGeom>
                <a:noFill/>
              </p:spPr>
              <p:txBody>
                <a:bodyPr wrap="square" rtlCol="0">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r>
                    <a:rPr lang="en-US" altLang="zh-TW" sz="2800" b="1" dirty="0">
                      <a:solidFill>
                        <a:srgbClr val="C00000"/>
                      </a:solidFill>
                      <a:ea typeface="微軟正黑體" panose="020B0604030504040204" pitchFamily="34" charset="-120"/>
                      <a:cs typeface="Times New Roman" panose="02020603050405020304" pitchFamily="18" charset="0"/>
                    </a:rPr>
                    <a:t>Procedure Examples</a:t>
                  </a:r>
                  <a:endParaRPr lang="zh-TW" altLang="en-US" b="1" dirty="0">
                    <a:solidFill>
                      <a:srgbClr val="C00000"/>
                    </a:solidFill>
                    <a:ea typeface="微軟正黑體" panose="020B0604030504040204" pitchFamily="34" charset="-120"/>
                    <a:cs typeface="Times New Roman" panose="02020603050405020304" pitchFamily="18" charset="0"/>
                  </a:endParaRPr>
                </a:p>
              </p:txBody>
            </p:sp>
          </p:grpSp>
          <p:cxnSp>
            <p:nvCxnSpPr>
              <p:cNvPr id="19" name="Straight Connector 18">
                <a:extLst>
                  <a:ext uri="{FF2B5EF4-FFF2-40B4-BE49-F238E27FC236}">
                    <a16:creationId xmlns:a16="http://schemas.microsoft.com/office/drawing/2014/main" id="{872AE9F5-12A9-1582-DD51-7ADCBD4F02ED}"/>
                  </a:ext>
                </a:extLst>
              </p:cNvPr>
              <p:cNvCxnSpPr>
                <a:cxnSpLocks/>
              </p:cNvCxnSpPr>
              <p:nvPr/>
            </p:nvCxnSpPr>
            <p:spPr>
              <a:xfrm flipV="1">
                <a:off x="6307054" y="3454287"/>
                <a:ext cx="5774636" cy="75619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45DCE0-68A2-1A2F-BA5B-C38D8E137937}"/>
                  </a:ext>
                </a:extLst>
              </p:cNvPr>
              <p:cNvCxnSpPr>
                <a:cxnSpLocks/>
              </p:cNvCxnSpPr>
              <p:nvPr/>
            </p:nvCxnSpPr>
            <p:spPr>
              <a:xfrm flipV="1">
                <a:off x="3553338" y="3084956"/>
                <a:ext cx="2939782" cy="36933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AF0B135-8A74-AAC5-6A41-CED044337214}"/>
                </a:ext>
              </a:extLst>
            </p:cNvPr>
            <p:cNvPicPr>
              <a:picLocks noChangeAspect="1"/>
            </p:cNvPicPr>
            <p:nvPr/>
          </p:nvPicPr>
          <p:blipFill>
            <a:blip r:embed="rId5"/>
            <a:stretch>
              <a:fillRect/>
            </a:stretch>
          </p:blipFill>
          <p:spPr>
            <a:xfrm>
              <a:off x="3525547" y="3068130"/>
              <a:ext cx="2676969" cy="584775"/>
            </a:xfrm>
            <a:prstGeom prst="rect">
              <a:avLst/>
            </a:prstGeom>
          </p:spPr>
        </p:pic>
      </p:grpSp>
    </p:spTree>
    <p:extLst>
      <p:ext uri="{BB962C8B-B14F-4D97-AF65-F5344CB8AC3E}">
        <p14:creationId xmlns:p14="http://schemas.microsoft.com/office/powerpoint/2010/main" val="645999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383713" y="471772"/>
            <a:ext cx="11173877" cy="825400"/>
          </a:xfrm>
          <a:prstGeom prst="rect">
            <a:avLst/>
          </a:prstGeom>
        </p:spPr>
        <p:txBody>
          <a:bodyPr spcFirstLastPara="1" wrap="square" lIns="121900" tIns="121900" rIns="121900" bIns="1219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200" dirty="0">
                <a:latin typeface="Times New Roman" panose="02020603050405020304" pitchFamily="18" charset="0"/>
                <a:cs typeface="Times New Roman" panose="02020603050405020304" pitchFamily="18" charset="0"/>
              </a:rPr>
              <a:t>MITRE Engage Framework</a:t>
            </a:r>
            <a:endParaRPr sz="32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8E918597-EEF7-8FE9-46E4-4E3E47CC6746}"/>
              </a:ext>
            </a:extLst>
          </p:cNvPr>
          <p:cNvGrpSpPr/>
          <p:nvPr/>
        </p:nvGrpSpPr>
        <p:grpSpPr>
          <a:xfrm>
            <a:off x="369872" y="1297172"/>
            <a:ext cx="9592835" cy="5411971"/>
            <a:chOff x="367152" y="1429268"/>
            <a:chExt cx="11477518" cy="5864641"/>
          </a:xfrm>
        </p:grpSpPr>
        <p:pic>
          <p:nvPicPr>
            <p:cNvPr id="3" name="Picture 2">
              <a:extLst>
                <a:ext uri="{FF2B5EF4-FFF2-40B4-BE49-F238E27FC236}">
                  <a16:creationId xmlns:a16="http://schemas.microsoft.com/office/drawing/2014/main" id="{B8F622F3-7D04-974A-0A91-DB8C8735F3A4}"/>
                </a:ext>
              </a:extLst>
            </p:cNvPr>
            <p:cNvPicPr>
              <a:picLocks noChangeAspect="1"/>
            </p:cNvPicPr>
            <p:nvPr/>
          </p:nvPicPr>
          <p:blipFill>
            <a:blip r:embed="rId3"/>
            <a:stretch>
              <a:fillRect/>
            </a:stretch>
          </p:blipFill>
          <p:spPr>
            <a:xfrm>
              <a:off x="383713" y="1429268"/>
              <a:ext cx="11460957" cy="441305"/>
            </a:xfrm>
            <a:prstGeom prst="rect">
              <a:avLst/>
            </a:prstGeom>
          </p:spPr>
        </p:pic>
        <p:pic>
          <p:nvPicPr>
            <p:cNvPr id="5" name="圖片 3">
              <a:extLst>
                <a:ext uri="{FF2B5EF4-FFF2-40B4-BE49-F238E27FC236}">
                  <a16:creationId xmlns:a16="http://schemas.microsoft.com/office/drawing/2014/main" id="{09A29AA6-8590-4382-BF21-3E762E3E002C}"/>
                </a:ext>
              </a:extLst>
            </p:cNvPr>
            <p:cNvPicPr>
              <a:picLocks noChangeAspect="1"/>
            </p:cNvPicPr>
            <p:nvPr/>
          </p:nvPicPr>
          <p:blipFill rotWithShape="1">
            <a:blip r:embed="rId4"/>
            <a:srcRect l="1768" t="15579" r="2309" b="16131"/>
            <a:stretch/>
          </p:blipFill>
          <p:spPr>
            <a:xfrm>
              <a:off x="367152" y="1870573"/>
              <a:ext cx="11424575" cy="5423336"/>
            </a:xfrm>
            <a:prstGeom prst="rect">
              <a:avLst/>
            </a:prstGeom>
          </p:spPr>
        </p:pic>
      </p:grpSp>
      <p:grpSp>
        <p:nvGrpSpPr>
          <p:cNvPr id="16" name="Group 15">
            <a:extLst>
              <a:ext uri="{FF2B5EF4-FFF2-40B4-BE49-F238E27FC236}">
                <a16:creationId xmlns:a16="http://schemas.microsoft.com/office/drawing/2014/main" id="{52E26A29-926E-F302-2631-D3F37CE0C687}"/>
              </a:ext>
            </a:extLst>
          </p:cNvPr>
          <p:cNvGrpSpPr/>
          <p:nvPr/>
        </p:nvGrpSpPr>
        <p:grpSpPr>
          <a:xfrm>
            <a:off x="383713" y="1631444"/>
            <a:ext cx="11904691" cy="633291"/>
            <a:chOff x="383713" y="1631444"/>
            <a:chExt cx="11904691" cy="633291"/>
          </a:xfrm>
        </p:grpSpPr>
        <p:sp>
          <p:nvSpPr>
            <p:cNvPr id="8" name="TextBox 7">
              <a:extLst>
                <a:ext uri="{FF2B5EF4-FFF2-40B4-BE49-F238E27FC236}">
                  <a16:creationId xmlns:a16="http://schemas.microsoft.com/office/drawing/2014/main" id="{897BF301-25E3-E230-ABAE-4E8EC6F35E37}"/>
                </a:ext>
              </a:extLst>
            </p:cNvPr>
            <p:cNvSpPr txBox="1"/>
            <p:nvPr/>
          </p:nvSpPr>
          <p:spPr>
            <a:xfrm>
              <a:off x="9879914" y="1631444"/>
              <a:ext cx="2408490" cy="579967"/>
            </a:xfrm>
            <a:prstGeom prst="rect">
              <a:avLst/>
            </a:prstGeom>
            <a:noFill/>
          </p:spPr>
          <p:txBody>
            <a:bodyPr wrap="square">
              <a:spAutoFit/>
            </a:bodyPr>
            <a:lstStyle/>
            <a:p>
              <a:pPr marL="135464" lvl="0" algn="l" rtl="0">
                <a:lnSpc>
                  <a:spcPct val="150000"/>
                </a:lnSpc>
                <a:spcBef>
                  <a:spcPts val="0"/>
                </a:spcBef>
                <a:spcAft>
                  <a:spcPts val="0"/>
                </a:spcAft>
                <a:buClr>
                  <a:schemeClr val="dk1"/>
                </a:buClr>
                <a:buSzPts val="2000"/>
              </a:pPr>
              <a:r>
                <a:rPr lang="en-US" sz="2400" b="1" dirty="0">
                  <a:solidFill>
                    <a:schemeClr val="accent1">
                      <a:lumMod val="50000"/>
                    </a:schemeClr>
                  </a:solidFill>
                  <a:latin typeface="Times New Roman" panose="02020603050405020304" pitchFamily="18" charset="0"/>
                  <a:cs typeface="Times New Roman" panose="02020603050405020304" pitchFamily="18" charset="0"/>
                </a:rPr>
                <a:t>5</a:t>
              </a:r>
              <a:r>
                <a:rPr lang="en-US" sz="2400" dirty="0">
                  <a:solidFill>
                    <a:schemeClr val="accent1">
                      <a:lumMod val="50000"/>
                    </a:schemeClr>
                  </a:solidFill>
                  <a:latin typeface="Times New Roman" panose="02020603050405020304" pitchFamily="18" charset="0"/>
                  <a:cs typeface="Times New Roman" panose="02020603050405020304" pitchFamily="18" charset="0"/>
                </a:rPr>
                <a:t> </a:t>
              </a:r>
              <a:r>
                <a:rPr lang="en-US" sz="2400" b="1" dirty="0">
                  <a:solidFill>
                    <a:schemeClr val="accent1">
                      <a:lumMod val="50000"/>
                    </a:schemeClr>
                  </a:solidFill>
                  <a:latin typeface="Times New Roman" panose="02020603050405020304" pitchFamily="18" charset="0"/>
                  <a:cs typeface="Times New Roman" panose="02020603050405020304" pitchFamily="18" charset="0"/>
                </a:rPr>
                <a:t>Goals</a:t>
              </a:r>
            </a:p>
          </p:txBody>
        </p:sp>
        <p:sp>
          <p:nvSpPr>
            <p:cNvPr id="11" name="Rectangle: Rounded Corners 10">
              <a:extLst>
                <a:ext uri="{FF2B5EF4-FFF2-40B4-BE49-F238E27FC236}">
                  <a16:creationId xmlns:a16="http://schemas.microsoft.com/office/drawing/2014/main" id="{2F2F20DF-0FE0-2444-F4FD-43B9E2F2767C}"/>
                </a:ext>
              </a:extLst>
            </p:cNvPr>
            <p:cNvSpPr/>
            <p:nvPr/>
          </p:nvSpPr>
          <p:spPr>
            <a:xfrm>
              <a:off x="383713" y="1704414"/>
              <a:ext cx="9548585" cy="560321"/>
            </a:xfrm>
            <a:prstGeom prst="roundRect">
              <a:avLst/>
            </a:prstGeom>
            <a:no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7E93069-81A7-5536-0B7A-DEE11CD339F4}"/>
              </a:ext>
            </a:extLst>
          </p:cNvPr>
          <p:cNvGrpSpPr/>
          <p:nvPr/>
        </p:nvGrpSpPr>
        <p:grpSpPr>
          <a:xfrm>
            <a:off x="414123" y="2178669"/>
            <a:ext cx="11868574" cy="579967"/>
            <a:chOff x="414123" y="2178669"/>
            <a:chExt cx="11868574" cy="579967"/>
          </a:xfrm>
        </p:grpSpPr>
        <p:sp>
          <p:nvSpPr>
            <p:cNvPr id="12" name="Rectangle: Rounded Corners 11">
              <a:extLst>
                <a:ext uri="{FF2B5EF4-FFF2-40B4-BE49-F238E27FC236}">
                  <a16:creationId xmlns:a16="http://schemas.microsoft.com/office/drawing/2014/main" id="{9B2C301E-DD00-509B-2B7E-49991F2BAC4E}"/>
                </a:ext>
              </a:extLst>
            </p:cNvPr>
            <p:cNvSpPr/>
            <p:nvPr/>
          </p:nvSpPr>
          <p:spPr>
            <a:xfrm>
              <a:off x="414123" y="2264735"/>
              <a:ext cx="9518176" cy="473319"/>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031727A-4F88-C952-2589-C1993E52D9C7}"/>
                </a:ext>
              </a:extLst>
            </p:cNvPr>
            <p:cNvSpPr txBox="1"/>
            <p:nvPr/>
          </p:nvSpPr>
          <p:spPr>
            <a:xfrm>
              <a:off x="9874207" y="2178669"/>
              <a:ext cx="2408490" cy="579967"/>
            </a:xfrm>
            <a:prstGeom prst="rect">
              <a:avLst/>
            </a:prstGeom>
            <a:noFill/>
          </p:spPr>
          <p:txBody>
            <a:bodyPr wrap="square">
              <a:spAutoFit/>
            </a:bodyPr>
            <a:lstStyle/>
            <a:p>
              <a:pPr marL="135464" lvl="0" algn="l" rtl="0">
                <a:lnSpc>
                  <a:spcPct val="150000"/>
                </a:lnSpc>
                <a:spcBef>
                  <a:spcPts val="0"/>
                </a:spcBef>
                <a:spcAft>
                  <a:spcPts val="0"/>
                </a:spcAft>
                <a:buClr>
                  <a:schemeClr val="dk1"/>
                </a:buClr>
                <a:buSzPts val="2000"/>
              </a:pPr>
              <a:r>
                <a:rPr lang="en-US" sz="2400" b="1" dirty="0">
                  <a:solidFill>
                    <a:schemeClr val="accent1">
                      <a:lumMod val="75000"/>
                    </a:schemeClr>
                  </a:solidFill>
                  <a:latin typeface="Times New Roman" panose="02020603050405020304" pitchFamily="18" charset="0"/>
                  <a:cs typeface="Times New Roman" panose="02020603050405020304" pitchFamily="18" charset="0"/>
                </a:rPr>
                <a:t>9</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b="1" dirty="0">
                  <a:solidFill>
                    <a:schemeClr val="accent1">
                      <a:lumMod val="75000"/>
                    </a:schemeClr>
                  </a:solidFill>
                  <a:latin typeface="Times New Roman" panose="02020603050405020304" pitchFamily="18" charset="0"/>
                  <a:cs typeface="Times New Roman" panose="02020603050405020304" pitchFamily="18" charset="0"/>
                </a:rPr>
                <a:t>Approaches</a:t>
              </a:r>
            </a:p>
          </p:txBody>
        </p:sp>
      </p:grpSp>
      <p:grpSp>
        <p:nvGrpSpPr>
          <p:cNvPr id="18" name="Group 17">
            <a:extLst>
              <a:ext uri="{FF2B5EF4-FFF2-40B4-BE49-F238E27FC236}">
                <a16:creationId xmlns:a16="http://schemas.microsoft.com/office/drawing/2014/main" id="{D346DA70-9FE6-79D3-8F63-2A63E275227E}"/>
              </a:ext>
            </a:extLst>
          </p:cNvPr>
          <p:cNvGrpSpPr/>
          <p:nvPr/>
        </p:nvGrpSpPr>
        <p:grpSpPr>
          <a:xfrm>
            <a:off x="414121" y="2738054"/>
            <a:ext cx="11874283" cy="3971089"/>
            <a:chOff x="414121" y="2738054"/>
            <a:chExt cx="11874283" cy="3971089"/>
          </a:xfrm>
        </p:grpSpPr>
        <p:sp>
          <p:nvSpPr>
            <p:cNvPr id="13" name="Rectangle: Rounded Corners 12">
              <a:extLst>
                <a:ext uri="{FF2B5EF4-FFF2-40B4-BE49-F238E27FC236}">
                  <a16:creationId xmlns:a16="http://schemas.microsoft.com/office/drawing/2014/main" id="{8B372CE0-0E6C-205B-B3D7-6A14064EBDE0}"/>
                </a:ext>
              </a:extLst>
            </p:cNvPr>
            <p:cNvSpPr/>
            <p:nvPr/>
          </p:nvSpPr>
          <p:spPr>
            <a:xfrm>
              <a:off x="414121" y="2738054"/>
              <a:ext cx="9518177" cy="3971089"/>
            </a:xfrm>
            <a:prstGeom prst="roundRect">
              <a:avLst>
                <a:gd name="adj" fmla="val 5755"/>
              </a:avLst>
            </a:prstGeom>
            <a:noFill/>
            <a:ln w="28575">
              <a:solidFill>
                <a:srgbClr val="00A7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3D59773-299A-D103-496C-6B189D04DD7D}"/>
                </a:ext>
              </a:extLst>
            </p:cNvPr>
            <p:cNvSpPr txBox="1"/>
            <p:nvPr/>
          </p:nvSpPr>
          <p:spPr>
            <a:xfrm>
              <a:off x="9879914" y="4206778"/>
              <a:ext cx="2408490" cy="579967"/>
            </a:xfrm>
            <a:prstGeom prst="rect">
              <a:avLst/>
            </a:prstGeom>
            <a:noFill/>
          </p:spPr>
          <p:txBody>
            <a:bodyPr wrap="square">
              <a:spAutoFit/>
            </a:bodyPr>
            <a:lstStyle/>
            <a:p>
              <a:pPr marL="135464" lvl="0" algn="l" rtl="0">
                <a:lnSpc>
                  <a:spcPct val="150000"/>
                </a:lnSpc>
                <a:spcBef>
                  <a:spcPts val="0"/>
                </a:spcBef>
                <a:spcAft>
                  <a:spcPts val="0"/>
                </a:spcAft>
                <a:buClr>
                  <a:schemeClr val="dk1"/>
                </a:buClr>
                <a:buSzPts val="2000"/>
              </a:pPr>
              <a:r>
                <a:rPr lang="en-US" sz="2400" b="1" dirty="0">
                  <a:solidFill>
                    <a:srgbClr val="00A7E2"/>
                  </a:solidFill>
                  <a:latin typeface="Times New Roman" panose="02020603050405020304" pitchFamily="18" charset="0"/>
                  <a:cs typeface="Times New Roman" panose="02020603050405020304" pitchFamily="18" charset="0"/>
                </a:rPr>
                <a:t>31</a:t>
              </a:r>
              <a:r>
                <a:rPr lang="en-US" sz="2400" dirty="0">
                  <a:solidFill>
                    <a:srgbClr val="00A7E2"/>
                  </a:solidFill>
                  <a:latin typeface="Times New Roman" panose="02020603050405020304" pitchFamily="18" charset="0"/>
                  <a:cs typeface="Times New Roman" panose="02020603050405020304" pitchFamily="18" charset="0"/>
                </a:rPr>
                <a:t> </a:t>
              </a:r>
              <a:r>
                <a:rPr lang="en-US" sz="2400" b="1" dirty="0">
                  <a:solidFill>
                    <a:srgbClr val="00A7E2"/>
                  </a:solidFill>
                  <a:latin typeface="Times New Roman" panose="02020603050405020304" pitchFamily="18" charset="0"/>
                  <a:cs typeface="Times New Roman" panose="02020603050405020304" pitchFamily="18" charset="0"/>
                </a:rPr>
                <a:t>Activities</a:t>
              </a:r>
            </a:p>
          </p:txBody>
        </p:sp>
      </p:grpSp>
      <p:sp>
        <p:nvSpPr>
          <p:cNvPr id="9" name="Rectangle: Rounded Corners 8">
            <a:extLst>
              <a:ext uri="{FF2B5EF4-FFF2-40B4-BE49-F238E27FC236}">
                <a16:creationId xmlns:a16="http://schemas.microsoft.com/office/drawing/2014/main" id="{6E2E724F-FBCE-E802-305A-2E93853B98CC}"/>
              </a:ext>
            </a:extLst>
          </p:cNvPr>
          <p:cNvSpPr/>
          <p:nvPr/>
        </p:nvSpPr>
        <p:spPr>
          <a:xfrm>
            <a:off x="5677785" y="3194416"/>
            <a:ext cx="1040501" cy="340241"/>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1">
            <a:extLst>
              <a:ext uri="{FF2B5EF4-FFF2-40B4-BE49-F238E27FC236}">
                <a16:creationId xmlns:a16="http://schemas.microsoft.com/office/drawing/2014/main" id="{65D63F7A-1E89-9361-1393-8AC3666CC9D9}"/>
              </a:ext>
            </a:extLst>
          </p:cNvPr>
          <p:cNvSpPr/>
          <p:nvPr/>
        </p:nvSpPr>
        <p:spPr>
          <a:xfrm>
            <a:off x="430689" y="4059981"/>
            <a:ext cx="9435384" cy="259339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algn="ctr"/>
            <a:endParaRPr lang="zh-TW" altLang="en-US" sz="4267" dirty="0"/>
          </a:p>
        </p:txBody>
      </p:sp>
      <p:cxnSp>
        <p:nvCxnSpPr>
          <p:cNvPr id="19" name="Straight Connector 18">
            <a:extLst>
              <a:ext uri="{FF2B5EF4-FFF2-40B4-BE49-F238E27FC236}">
                <a16:creationId xmlns:a16="http://schemas.microsoft.com/office/drawing/2014/main" id="{7ACC53CE-D00D-36E3-03B5-DC5967693482}"/>
              </a:ext>
            </a:extLst>
          </p:cNvPr>
          <p:cNvCxnSpPr>
            <a:cxnSpLocks/>
            <a:stCxn id="9" idx="2"/>
            <a:endCxn id="20" idx="0"/>
          </p:cNvCxnSpPr>
          <p:nvPr/>
        </p:nvCxnSpPr>
        <p:spPr>
          <a:xfrm>
            <a:off x="6198036" y="3534657"/>
            <a:ext cx="336824" cy="1033327"/>
          </a:xfrm>
          <a:prstGeom prst="line">
            <a:avLst/>
          </a:prstGeom>
          <a:ln w="1905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3346776F-AA95-36D1-44D1-8F51EFEA767D}"/>
              </a:ext>
            </a:extLst>
          </p:cNvPr>
          <p:cNvSpPr txBox="1"/>
          <p:nvPr/>
        </p:nvSpPr>
        <p:spPr>
          <a:xfrm>
            <a:off x="5367599" y="4567984"/>
            <a:ext cx="2334521" cy="523220"/>
          </a:xfrm>
          <a:prstGeom prst="rect">
            <a:avLst/>
          </a:prstGeom>
          <a:noFill/>
        </p:spPr>
        <p:txBody>
          <a:bodyPr wrap="square" rtlCol="0">
            <a:spAutoFit/>
          </a:bodyPr>
          <a:lstStyle/>
          <a:p>
            <a:pPr algn="ctr"/>
            <a:r>
              <a:rPr lang="en-US" sz="2800" b="1" dirty="0">
                <a:solidFill>
                  <a:schemeClr val="accent1">
                    <a:lumMod val="50000"/>
                  </a:schemeClr>
                </a:solidFill>
                <a:latin typeface="Times New Roman" panose="02020603050405020304" pitchFamily="18" charset="0"/>
                <a:cs typeface="Times New Roman" panose="02020603050405020304" pitchFamily="18" charset="0"/>
              </a:rPr>
              <a:t>Deception</a:t>
            </a:r>
            <a:endParaRPr lang="en-US"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0596C959-D378-8AB5-36E2-E5BD4F6DF763}"/>
              </a:ext>
            </a:extLst>
          </p:cNvPr>
          <p:cNvSpPr/>
          <p:nvPr/>
        </p:nvSpPr>
        <p:spPr>
          <a:xfrm>
            <a:off x="3549039" y="3646770"/>
            <a:ext cx="1040501" cy="340241"/>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50795835-4627-EDCE-3B0D-27A620FC1389}"/>
              </a:ext>
            </a:extLst>
          </p:cNvPr>
          <p:cNvCxnSpPr>
            <a:cxnSpLocks/>
            <a:stCxn id="24" idx="2"/>
            <a:endCxn id="34" idx="0"/>
          </p:cNvCxnSpPr>
          <p:nvPr/>
        </p:nvCxnSpPr>
        <p:spPr>
          <a:xfrm flipH="1">
            <a:off x="3033078" y="3987011"/>
            <a:ext cx="1036212" cy="908716"/>
          </a:xfrm>
          <a:prstGeom prst="line">
            <a:avLst/>
          </a:prstGeom>
          <a:ln w="19050"/>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A73335BE-40F2-5546-299E-140D7050BEA9}"/>
              </a:ext>
            </a:extLst>
          </p:cNvPr>
          <p:cNvSpPr txBox="1"/>
          <p:nvPr/>
        </p:nvSpPr>
        <p:spPr>
          <a:xfrm>
            <a:off x="1865817" y="4895727"/>
            <a:ext cx="2334521" cy="523220"/>
          </a:xfrm>
          <a:prstGeom prst="rect">
            <a:avLst/>
          </a:prstGeom>
          <a:noFill/>
        </p:spPr>
        <p:txBody>
          <a:bodyPr wrap="square" rtlCol="0">
            <a:spAutoFit/>
          </a:bodyPr>
          <a:lstStyle/>
          <a:p>
            <a:pPr algn="ctr"/>
            <a:r>
              <a:rPr lang="en-US" sz="2800" b="1" dirty="0">
                <a:solidFill>
                  <a:schemeClr val="accent1">
                    <a:lumMod val="50000"/>
                  </a:schemeClr>
                </a:solidFill>
                <a:latin typeface="Times New Roman" panose="02020603050405020304" pitchFamily="18" charset="0"/>
                <a:cs typeface="Times New Roman" panose="02020603050405020304" pitchFamily="18" charset="0"/>
              </a:rPr>
              <a:t>Denial</a:t>
            </a:r>
            <a:endParaRPr lang="en-US"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0" name="Slide Number Placeholder 5">
            <a:extLst>
              <a:ext uri="{FF2B5EF4-FFF2-40B4-BE49-F238E27FC236}">
                <a16:creationId xmlns:a16="http://schemas.microsoft.com/office/drawing/2014/main" id="{91227C4D-2FFD-4AA4-B10E-DC42B4ADDFD7}"/>
              </a:ext>
            </a:extLst>
          </p:cNvPr>
          <p:cNvSpPr>
            <a:spLocks noGrp="1"/>
          </p:cNvSpPr>
          <p:nvPr>
            <p:ph type="sldNum" sz="quarter" idx="12"/>
          </p:nvPr>
        </p:nvSpPr>
        <p:spPr>
          <a:xfrm>
            <a:off x="8610600" y="6356350"/>
            <a:ext cx="2743200" cy="365125"/>
          </a:xfrm>
        </p:spPr>
        <p:txBody>
          <a:bodyPr>
            <a:normAutofit fontScale="92500" lnSpcReduction="10000"/>
          </a:bodyPr>
          <a:lstStyle/>
          <a:p>
            <a:fld id="{0527DD8D-A9B7-4B9F-9B94-2760BD69B92F}" type="slidenum">
              <a:rPr lang="en-US" smtClean="0"/>
              <a:t>11</a:t>
            </a:fld>
            <a:endParaRPr lang="en-US" dirty="0"/>
          </a:p>
        </p:txBody>
      </p:sp>
    </p:spTree>
    <p:extLst>
      <p:ext uri="{BB962C8B-B14F-4D97-AF65-F5344CB8AC3E}">
        <p14:creationId xmlns:p14="http://schemas.microsoft.com/office/powerpoint/2010/main" val="367949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24" grpId="0" animBg="1"/>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2DAB934-DB83-3D57-FE72-B5D262C510C8}"/>
              </a:ext>
            </a:extLst>
          </p:cNvPr>
          <p:cNvGraphicFramePr>
            <a:graphicFrameLocks noGrp="1"/>
          </p:cNvGraphicFramePr>
          <p:nvPr/>
        </p:nvGraphicFramePr>
        <p:xfrm>
          <a:off x="1638597" y="571080"/>
          <a:ext cx="6144435" cy="1881274"/>
        </p:xfrm>
        <a:graphic>
          <a:graphicData uri="http://schemas.openxmlformats.org/drawingml/2006/table">
            <a:tbl>
              <a:tblPr firstRow="1" bandRow="1">
                <a:tableStyleId>{21E4AEA4-8DFA-4A89-87EB-49C32662AFE0}</a:tableStyleId>
              </a:tblPr>
              <a:tblGrid>
                <a:gridCol w="1996625">
                  <a:extLst>
                    <a:ext uri="{9D8B030D-6E8A-4147-A177-3AD203B41FA5}">
                      <a16:colId xmlns:a16="http://schemas.microsoft.com/office/drawing/2014/main" val="1497562129"/>
                    </a:ext>
                  </a:extLst>
                </a:gridCol>
                <a:gridCol w="2322050">
                  <a:extLst>
                    <a:ext uri="{9D8B030D-6E8A-4147-A177-3AD203B41FA5}">
                      <a16:colId xmlns:a16="http://schemas.microsoft.com/office/drawing/2014/main" val="440178749"/>
                    </a:ext>
                  </a:extLst>
                </a:gridCol>
                <a:gridCol w="1825760">
                  <a:extLst>
                    <a:ext uri="{9D8B030D-6E8A-4147-A177-3AD203B41FA5}">
                      <a16:colId xmlns:a16="http://schemas.microsoft.com/office/drawing/2014/main" val="2117044056"/>
                    </a:ext>
                  </a:extLst>
                </a:gridCol>
              </a:tblGrid>
              <a:tr h="527419">
                <a:tc>
                  <a:txBody>
                    <a:bodyPr/>
                    <a:lstStyle/>
                    <a:p>
                      <a:pPr algn="ctr"/>
                      <a:r>
                        <a:rPr lang="en-US" dirty="0">
                          <a:latin typeface="Times New Roman" panose="02020603050405020304" pitchFamily="18" charset="0"/>
                          <a:cs typeface="Times New Roman" panose="02020603050405020304" pitchFamily="18" charset="0"/>
                        </a:rPr>
                        <a:t>Resource Development</a:t>
                      </a:r>
                    </a:p>
                  </a:txBody>
                  <a:tcPr anchor="ctr">
                    <a:solidFill>
                      <a:srgbClr val="FF0000"/>
                    </a:solidFill>
                  </a:tcPr>
                </a:tc>
                <a:tc>
                  <a:txBody>
                    <a:bodyPr/>
                    <a:lstStyle/>
                    <a:p>
                      <a:pPr algn="ctr"/>
                      <a:r>
                        <a:rPr lang="en-US" sz="2400" dirty="0">
                          <a:latin typeface="Times New Roman" panose="02020603050405020304" pitchFamily="18" charset="0"/>
                          <a:cs typeface="Times New Roman" panose="02020603050405020304" pitchFamily="18" charset="0"/>
                        </a:rPr>
                        <a:t>Initial Access</a:t>
                      </a:r>
                    </a:p>
                  </a:txBody>
                  <a:tcPr anchor="ctr">
                    <a:lnB w="38100" cap="flat" cmpd="sng" algn="ctr">
                      <a:solidFill>
                        <a:srgbClr val="FF0000"/>
                      </a:solidFill>
                      <a:prstDash val="solid"/>
                      <a:round/>
                      <a:headEnd type="none" w="med" len="med"/>
                      <a:tailEnd type="none" w="med" len="med"/>
                    </a:lnB>
                    <a:solidFill>
                      <a:srgbClr val="FF0000"/>
                    </a:solidFill>
                  </a:tcPr>
                </a:tc>
                <a:tc>
                  <a:txBody>
                    <a:bodyPr/>
                    <a:lstStyle/>
                    <a:p>
                      <a:pPr algn="ctr"/>
                      <a:r>
                        <a:rPr lang="en-US" dirty="0">
                          <a:latin typeface="Times New Roman" panose="02020603050405020304" pitchFamily="18" charset="0"/>
                          <a:cs typeface="Times New Roman" panose="02020603050405020304" pitchFamily="18" charset="0"/>
                        </a:rPr>
                        <a:t>Execution</a:t>
                      </a:r>
                    </a:p>
                  </a:txBody>
                  <a:tcPr anchor="ctr">
                    <a:solidFill>
                      <a:srgbClr val="FF0000"/>
                    </a:solidFill>
                  </a:tcPr>
                </a:tc>
                <a:extLst>
                  <a:ext uri="{0D108BD9-81ED-4DB2-BD59-A6C34878D82A}">
                    <a16:rowId xmlns:a16="http://schemas.microsoft.com/office/drawing/2014/main" val="3367611149"/>
                  </a:ext>
                </a:extLst>
              </a:tr>
              <a:tr h="601114">
                <a:tc>
                  <a:txBody>
                    <a:bodyPr/>
                    <a:lstStyle/>
                    <a:p>
                      <a:pPr algn="ctr"/>
                      <a:r>
                        <a:rPr lang="en-US" dirty="0">
                          <a:latin typeface="Times New Roman" panose="02020603050405020304" pitchFamily="18" charset="0"/>
                          <a:cs typeface="Times New Roman" panose="02020603050405020304" pitchFamily="18" charset="0"/>
                        </a:rPr>
                        <a:t>Establish Accounts</a:t>
                      </a:r>
                    </a:p>
                  </a:txBody>
                  <a:tcPr anchor="ctr">
                    <a:lnR w="38100" cap="flat" cmpd="sng" algn="ctr">
                      <a:solidFill>
                        <a:srgbClr val="FF0000"/>
                      </a:solidFill>
                      <a:prstDash val="solid"/>
                      <a:round/>
                      <a:headEnd type="none" w="med" len="med"/>
                      <a:tailEnd type="none" w="med" len="med"/>
                    </a:lnR>
                    <a:solidFill>
                      <a:schemeClr val="accent2">
                        <a:lumMod val="20000"/>
                        <a:lumOff val="80000"/>
                      </a:schemeClr>
                    </a:solidFill>
                  </a:tcPr>
                </a:tc>
                <a:tc>
                  <a:txBody>
                    <a:bodyPr/>
                    <a:lstStyle/>
                    <a:p>
                      <a:pPr algn="ctr"/>
                      <a:r>
                        <a:rPr lang="en-US" sz="2800" b="1" dirty="0">
                          <a:latin typeface="Times New Roman" panose="02020603050405020304" pitchFamily="18" charset="0"/>
                          <a:cs typeface="Times New Roman" panose="02020603050405020304" pitchFamily="18" charset="0"/>
                        </a:rPr>
                        <a:t>Phishing</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60000"/>
                        <a:lumOff val="40000"/>
                      </a:schemeClr>
                    </a:solidFill>
                  </a:tcPr>
                </a:tc>
                <a:tc>
                  <a:txBody>
                    <a:bodyPr/>
                    <a:lstStyle/>
                    <a:p>
                      <a:pPr algn="ctr"/>
                      <a:r>
                        <a:rPr lang="en-US" dirty="0">
                          <a:latin typeface="Times New Roman" panose="02020603050405020304" pitchFamily="18" charset="0"/>
                          <a:cs typeface="Times New Roman" panose="02020603050405020304" pitchFamily="18" charset="0"/>
                        </a:rPr>
                        <a:t>User Execution</a:t>
                      </a:r>
                    </a:p>
                  </a:txBody>
                  <a:tcPr anchor="ctr">
                    <a:lnL w="38100" cap="flat" cmpd="sng" algn="ctr">
                      <a:solidFill>
                        <a:srgbClr val="FF0000"/>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2254335288"/>
                  </a:ext>
                </a:extLst>
              </a:tr>
              <a:tr h="527419">
                <a:tc>
                  <a:txBody>
                    <a:bodyPr/>
                    <a:lstStyle/>
                    <a:p>
                      <a:pPr algn="ctr"/>
                      <a:r>
                        <a:rPr lang="en-US" dirty="0">
                          <a:latin typeface="Times New Roman" panose="02020603050405020304" pitchFamily="18" charset="0"/>
                          <a:cs typeface="Times New Roman" panose="02020603050405020304" pitchFamily="18" charset="0"/>
                        </a:rPr>
                        <a:t>Obtain Capabilities</a:t>
                      </a:r>
                    </a:p>
                  </a:txBody>
                  <a:tcPr anchor="ctr">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Exploit Public-Facing Application</a:t>
                      </a:r>
                    </a:p>
                  </a:txBody>
                  <a:tcPr anchor="ctr">
                    <a:lnT w="38100" cap="flat" cmpd="sng" algn="ctr">
                      <a:solidFill>
                        <a:srgbClr val="FF0000"/>
                      </a:solidFill>
                      <a:prstDash val="solid"/>
                      <a:round/>
                      <a:headEnd type="none" w="med" len="med"/>
                      <a:tailEnd type="none" w="med" len="med"/>
                    </a:lnT>
                    <a:solidFill>
                      <a:schemeClr val="accent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System Services</a:t>
                      </a:r>
                    </a:p>
                  </a:txBody>
                  <a:tcPr anchor="ctr">
                    <a:solidFill>
                      <a:schemeClr val="accent2">
                        <a:lumMod val="20000"/>
                        <a:lumOff val="80000"/>
                      </a:schemeClr>
                    </a:solidFill>
                  </a:tcPr>
                </a:tc>
                <a:extLst>
                  <a:ext uri="{0D108BD9-81ED-4DB2-BD59-A6C34878D82A}">
                    <a16:rowId xmlns:a16="http://schemas.microsoft.com/office/drawing/2014/main" val="2009657328"/>
                  </a:ext>
                </a:extLst>
              </a:tr>
            </a:tbl>
          </a:graphicData>
        </a:graphic>
      </p:graphicFrame>
      <p:sp>
        <p:nvSpPr>
          <p:cNvPr id="7" name="TextBox 6">
            <a:extLst>
              <a:ext uri="{FF2B5EF4-FFF2-40B4-BE49-F238E27FC236}">
                <a16:creationId xmlns:a16="http://schemas.microsoft.com/office/drawing/2014/main" id="{D7AE76C2-1536-F14F-EA25-08962457AE99}"/>
              </a:ext>
            </a:extLst>
          </p:cNvPr>
          <p:cNvSpPr txBox="1"/>
          <p:nvPr/>
        </p:nvSpPr>
        <p:spPr>
          <a:xfrm>
            <a:off x="3615069" y="201749"/>
            <a:ext cx="362061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MITRE ATT&amp;CK Framework</a:t>
            </a:r>
          </a:p>
        </p:txBody>
      </p:sp>
      <p:sp>
        <p:nvSpPr>
          <p:cNvPr id="8" name="TextBox 7">
            <a:extLst>
              <a:ext uri="{FF2B5EF4-FFF2-40B4-BE49-F238E27FC236}">
                <a16:creationId xmlns:a16="http://schemas.microsoft.com/office/drawing/2014/main" id="{C5E76AF7-A7A8-2994-FBBD-10652A0C7DE3}"/>
              </a:ext>
            </a:extLst>
          </p:cNvPr>
          <p:cNvSpPr txBox="1"/>
          <p:nvPr/>
        </p:nvSpPr>
        <p:spPr>
          <a:xfrm>
            <a:off x="307754" y="664400"/>
            <a:ext cx="126527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Tactic</a:t>
            </a:r>
          </a:p>
        </p:txBody>
      </p:sp>
      <p:sp>
        <p:nvSpPr>
          <p:cNvPr id="9" name="TextBox 8">
            <a:extLst>
              <a:ext uri="{FF2B5EF4-FFF2-40B4-BE49-F238E27FC236}">
                <a16:creationId xmlns:a16="http://schemas.microsoft.com/office/drawing/2014/main" id="{201FB1B8-3CF8-227B-83CE-F059A282542A}"/>
              </a:ext>
            </a:extLst>
          </p:cNvPr>
          <p:cNvSpPr txBox="1"/>
          <p:nvPr/>
        </p:nvSpPr>
        <p:spPr>
          <a:xfrm>
            <a:off x="0" y="1534905"/>
            <a:ext cx="126527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Technique</a:t>
            </a:r>
          </a:p>
        </p:txBody>
      </p:sp>
      <p:sp>
        <p:nvSpPr>
          <p:cNvPr id="10" name="Left Brace 9">
            <a:extLst>
              <a:ext uri="{FF2B5EF4-FFF2-40B4-BE49-F238E27FC236}">
                <a16:creationId xmlns:a16="http://schemas.microsoft.com/office/drawing/2014/main" id="{DD3C9133-B622-1249-A473-0CED5BDDBF99}"/>
              </a:ext>
            </a:extLst>
          </p:cNvPr>
          <p:cNvSpPr/>
          <p:nvPr/>
        </p:nvSpPr>
        <p:spPr>
          <a:xfrm>
            <a:off x="1212112" y="602980"/>
            <a:ext cx="350874" cy="55597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Left Brace 10">
            <a:extLst>
              <a:ext uri="{FF2B5EF4-FFF2-40B4-BE49-F238E27FC236}">
                <a16:creationId xmlns:a16="http://schemas.microsoft.com/office/drawing/2014/main" id="{2907EFCB-E0B8-F8E6-3036-1AE640F32CE3}"/>
              </a:ext>
            </a:extLst>
          </p:cNvPr>
          <p:cNvSpPr/>
          <p:nvPr/>
        </p:nvSpPr>
        <p:spPr>
          <a:xfrm>
            <a:off x="1212112" y="1273967"/>
            <a:ext cx="382772" cy="111835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aphicFrame>
        <p:nvGraphicFramePr>
          <p:cNvPr id="12" name="Table 12">
            <a:extLst>
              <a:ext uri="{FF2B5EF4-FFF2-40B4-BE49-F238E27FC236}">
                <a16:creationId xmlns:a16="http://schemas.microsoft.com/office/drawing/2014/main" id="{6B246389-8B1A-ACD2-E8F4-9E767B2E6B8A}"/>
              </a:ext>
            </a:extLst>
          </p:cNvPr>
          <p:cNvGraphicFramePr>
            <a:graphicFrameLocks noGrp="1"/>
          </p:cNvGraphicFramePr>
          <p:nvPr>
            <p:extLst>
              <p:ext uri="{D42A27DB-BD31-4B8C-83A1-F6EECF244321}">
                <p14:modId xmlns:p14="http://schemas.microsoft.com/office/powerpoint/2010/main" val="485906685"/>
              </p:ext>
            </p:extLst>
          </p:nvPr>
        </p:nvGraphicFramePr>
        <p:xfrm>
          <a:off x="1446028" y="3428999"/>
          <a:ext cx="10489608" cy="3035596"/>
        </p:xfrm>
        <a:graphic>
          <a:graphicData uri="http://schemas.openxmlformats.org/drawingml/2006/table">
            <a:tbl>
              <a:tblPr firstRow="1" bandRow="1">
                <a:tableStyleId>{5C22544A-7EE6-4342-B048-85BDC9FD1C3A}</a:tableStyleId>
              </a:tblPr>
              <a:tblGrid>
                <a:gridCol w="2622402">
                  <a:extLst>
                    <a:ext uri="{9D8B030D-6E8A-4147-A177-3AD203B41FA5}">
                      <a16:colId xmlns:a16="http://schemas.microsoft.com/office/drawing/2014/main" val="3202147896"/>
                    </a:ext>
                  </a:extLst>
                </a:gridCol>
                <a:gridCol w="2622402">
                  <a:extLst>
                    <a:ext uri="{9D8B030D-6E8A-4147-A177-3AD203B41FA5}">
                      <a16:colId xmlns:a16="http://schemas.microsoft.com/office/drawing/2014/main" val="2807128352"/>
                    </a:ext>
                  </a:extLst>
                </a:gridCol>
                <a:gridCol w="2622402">
                  <a:extLst>
                    <a:ext uri="{9D8B030D-6E8A-4147-A177-3AD203B41FA5}">
                      <a16:colId xmlns:a16="http://schemas.microsoft.com/office/drawing/2014/main" val="2178251784"/>
                    </a:ext>
                  </a:extLst>
                </a:gridCol>
                <a:gridCol w="2622402">
                  <a:extLst>
                    <a:ext uri="{9D8B030D-6E8A-4147-A177-3AD203B41FA5}">
                      <a16:colId xmlns:a16="http://schemas.microsoft.com/office/drawing/2014/main" val="3973772927"/>
                    </a:ext>
                  </a:extLst>
                </a:gridCol>
              </a:tblGrid>
              <a:tr h="685950">
                <a:tc>
                  <a:txBody>
                    <a:bodyPr/>
                    <a:lstStyle/>
                    <a:p>
                      <a:pPr algn="ctr"/>
                      <a:r>
                        <a:rPr lang="en-US" sz="2800" dirty="0">
                          <a:latin typeface="Times New Roman" panose="02020603050405020304" pitchFamily="18" charset="0"/>
                          <a:cs typeface="Times New Roman" panose="02020603050405020304" pitchFamily="18" charset="0"/>
                        </a:rPr>
                        <a:t>Expose</a:t>
                      </a:r>
                    </a:p>
                  </a:txBody>
                  <a:tcPr anchor="ctr"/>
                </a:tc>
                <a:tc>
                  <a:txBody>
                    <a:bodyPr/>
                    <a:lstStyle/>
                    <a:p>
                      <a:pPr algn="ctr"/>
                      <a:r>
                        <a:rPr lang="en-US" sz="2800" dirty="0">
                          <a:latin typeface="Times New Roman" panose="02020603050405020304" pitchFamily="18" charset="0"/>
                          <a:cs typeface="Times New Roman" panose="02020603050405020304" pitchFamily="18" charset="0"/>
                        </a:rPr>
                        <a:t>Affect</a:t>
                      </a:r>
                    </a:p>
                  </a:txBody>
                  <a:tcPr anchor="ctr"/>
                </a:tc>
                <a:tc gridSpan="2">
                  <a:txBody>
                    <a:bodyPr/>
                    <a:lstStyle/>
                    <a:p>
                      <a:pPr algn="ctr"/>
                      <a:r>
                        <a:rPr lang="en-US" sz="2800" dirty="0">
                          <a:latin typeface="Times New Roman" panose="02020603050405020304" pitchFamily="18" charset="0"/>
                          <a:cs typeface="Times New Roman" panose="02020603050405020304" pitchFamily="18" charset="0"/>
                        </a:rPr>
                        <a:t>Elicit</a:t>
                      </a:r>
                    </a:p>
                  </a:txBody>
                  <a:tcPr anchor="ctr"/>
                </a:tc>
                <a:tc hMerge="1">
                  <a:txBody>
                    <a:bodyPr/>
                    <a:lstStyle/>
                    <a:p>
                      <a:endParaRPr lang="en-US" dirty="0"/>
                    </a:p>
                  </a:txBody>
                  <a:tcPr/>
                </a:tc>
                <a:extLst>
                  <a:ext uri="{0D108BD9-81ED-4DB2-BD59-A6C34878D82A}">
                    <a16:rowId xmlns:a16="http://schemas.microsoft.com/office/drawing/2014/main" val="526260818"/>
                  </a:ext>
                </a:extLst>
              </a:tr>
              <a:tr h="685950">
                <a:tc>
                  <a:txBody>
                    <a:bodyPr/>
                    <a:lstStyle/>
                    <a:p>
                      <a:pPr algn="ctr"/>
                      <a:r>
                        <a:rPr lang="en-US" sz="2400" dirty="0">
                          <a:latin typeface="Times New Roman" panose="02020603050405020304" pitchFamily="18" charset="0"/>
                          <a:cs typeface="Times New Roman" panose="02020603050405020304" pitchFamily="18" charset="0"/>
                        </a:rPr>
                        <a:t>Collect</a:t>
                      </a:r>
                    </a:p>
                  </a:txBody>
                  <a:tcPr anchor="ctr">
                    <a:solidFill>
                      <a:schemeClr val="accent1">
                        <a:lumMod val="60000"/>
                        <a:lumOff val="40000"/>
                      </a:schemeClr>
                    </a:solidFill>
                  </a:tcPr>
                </a:tc>
                <a:tc>
                  <a:txBody>
                    <a:bodyPr/>
                    <a:lstStyle/>
                    <a:p>
                      <a:pPr algn="ctr"/>
                      <a:r>
                        <a:rPr lang="en-US" sz="2400" dirty="0">
                          <a:latin typeface="Times New Roman" panose="02020603050405020304" pitchFamily="18" charset="0"/>
                          <a:cs typeface="Times New Roman" panose="02020603050405020304" pitchFamily="18" charset="0"/>
                        </a:rPr>
                        <a:t>Direct</a:t>
                      </a:r>
                    </a:p>
                  </a:txBody>
                  <a:tcPr anchor="ctr">
                    <a:solidFill>
                      <a:schemeClr val="accent1">
                        <a:lumMod val="60000"/>
                        <a:lumOff val="40000"/>
                      </a:schemeClr>
                    </a:solidFill>
                  </a:tcPr>
                </a:tc>
                <a:tc>
                  <a:txBody>
                    <a:bodyPr/>
                    <a:lstStyle/>
                    <a:p>
                      <a:pPr algn="ctr"/>
                      <a:r>
                        <a:rPr lang="en-US" sz="2400" dirty="0">
                          <a:latin typeface="Times New Roman" panose="02020603050405020304" pitchFamily="18" charset="0"/>
                          <a:cs typeface="Times New Roman" panose="02020603050405020304" pitchFamily="18" charset="0"/>
                        </a:rPr>
                        <a:t>Reassure</a:t>
                      </a:r>
                    </a:p>
                  </a:txBody>
                  <a:tcPr anchor="ctr">
                    <a:solidFill>
                      <a:schemeClr val="accent1">
                        <a:lumMod val="60000"/>
                        <a:lumOff val="40000"/>
                      </a:schemeClr>
                    </a:solidFill>
                  </a:tcPr>
                </a:tc>
                <a:tc>
                  <a:txBody>
                    <a:bodyPr/>
                    <a:lstStyle/>
                    <a:p>
                      <a:pPr algn="ctr"/>
                      <a:r>
                        <a:rPr lang="en-US" sz="2400" dirty="0">
                          <a:latin typeface="Times New Roman" panose="02020603050405020304" pitchFamily="18" charset="0"/>
                          <a:cs typeface="Times New Roman" panose="02020603050405020304" pitchFamily="18" charset="0"/>
                        </a:rPr>
                        <a:t>Motivate</a:t>
                      </a:r>
                    </a:p>
                  </a:txBody>
                  <a:tcPr anchor="ctr">
                    <a:solidFill>
                      <a:schemeClr val="accent1">
                        <a:lumMod val="60000"/>
                        <a:lumOff val="40000"/>
                      </a:schemeClr>
                    </a:solidFill>
                  </a:tcPr>
                </a:tc>
                <a:extLst>
                  <a:ext uri="{0D108BD9-81ED-4DB2-BD59-A6C34878D82A}">
                    <a16:rowId xmlns:a16="http://schemas.microsoft.com/office/drawing/2014/main" val="3930778938"/>
                  </a:ext>
                </a:extLst>
              </a:tr>
              <a:tr h="831848">
                <a:tc>
                  <a:txBody>
                    <a:bodyPr/>
                    <a:lstStyle/>
                    <a:p>
                      <a:pPr algn="ctr"/>
                      <a:r>
                        <a:rPr lang="en-US" sz="2400" dirty="0">
                          <a:latin typeface="Times New Roman" panose="02020603050405020304" pitchFamily="18" charset="0"/>
                          <a:cs typeface="Times New Roman" panose="02020603050405020304" pitchFamily="18" charset="0"/>
                        </a:rPr>
                        <a:t>System Activity Monitoring</a:t>
                      </a:r>
                    </a:p>
                  </a:txBody>
                  <a:tcPr anchor="ctr">
                    <a:lnB w="12700" cmpd="sng">
                      <a:noFill/>
                    </a:lnB>
                  </a:tcPr>
                </a:tc>
                <a:tc>
                  <a:txBody>
                    <a:bodyPr/>
                    <a:lstStyle/>
                    <a:p>
                      <a:pPr algn="ctr"/>
                      <a:r>
                        <a:rPr lang="en-US" sz="2400" dirty="0">
                          <a:latin typeface="Times New Roman" panose="02020603050405020304" pitchFamily="18" charset="0"/>
                          <a:cs typeface="Times New Roman" panose="02020603050405020304" pitchFamily="18" charset="0"/>
                        </a:rPr>
                        <a:t>Email Manipulation</a:t>
                      </a:r>
                    </a:p>
                  </a:txBody>
                  <a:tcPr anchor="ctr">
                    <a:lnB w="12700" cmpd="sng">
                      <a:noFill/>
                    </a:lnB>
                  </a:tcPr>
                </a:tc>
                <a:tc>
                  <a:txBody>
                    <a:bodyPr/>
                    <a:lstStyle/>
                    <a:p>
                      <a:pPr algn="ctr"/>
                      <a:r>
                        <a:rPr lang="en-US" sz="2400" dirty="0">
                          <a:latin typeface="Times New Roman" panose="02020603050405020304" pitchFamily="18" charset="0"/>
                          <a:cs typeface="Times New Roman" panose="02020603050405020304" pitchFamily="18" charset="0"/>
                        </a:rPr>
                        <a:t>Pocket Litter</a:t>
                      </a:r>
                    </a:p>
                  </a:txBody>
                  <a:tcPr anchor="ctr"/>
                </a:tc>
                <a:tc>
                  <a:txBody>
                    <a:bodyPr/>
                    <a:lstStyle/>
                    <a:p>
                      <a:pPr algn="ctr"/>
                      <a:r>
                        <a:rPr lang="en-US" sz="2400" dirty="0">
                          <a:latin typeface="Times New Roman" panose="02020603050405020304" pitchFamily="18" charset="0"/>
                          <a:cs typeface="Times New Roman" panose="02020603050405020304" pitchFamily="18" charset="0"/>
                        </a:rPr>
                        <a:t>Personas</a:t>
                      </a:r>
                    </a:p>
                  </a:txBody>
                  <a:tcPr anchor="ctr">
                    <a:lnB w="12700" cmpd="sng">
                      <a:noFill/>
                    </a:lnB>
                  </a:tcPr>
                </a:tc>
                <a:extLst>
                  <a:ext uri="{0D108BD9-81ED-4DB2-BD59-A6C34878D82A}">
                    <a16:rowId xmlns:a16="http://schemas.microsoft.com/office/drawing/2014/main" val="3177569649"/>
                  </a:ext>
                </a:extLst>
              </a:tr>
              <a:tr h="831848">
                <a:tc>
                  <a:txBody>
                    <a:bodyPr/>
                    <a:lstStyle/>
                    <a:p>
                      <a:pPr algn="ctr"/>
                      <a:endParaRPr lang="en-US" sz="240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latin typeface="Times New Roman" panose="02020603050405020304" pitchFamily="18" charset="0"/>
                          <a:cs typeface="Times New Roman" panose="02020603050405020304" pitchFamily="18" charset="0"/>
                        </a:rPr>
                        <a:t>Email Manipulation</a:t>
                      </a:r>
                    </a:p>
                  </a:txBody>
                  <a:tcPr anchor="ctr">
                    <a:lnL w="12700" cmpd="sng">
                      <a:noFill/>
                    </a:lnL>
                    <a:lnR w="12700" cmpd="sng">
                      <a:noFill/>
                    </a:lnR>
                    <a:solidFill>
                      <a:srgbClr val="E9EBF5"/>
                    </a:solidFill>
                  </a:tcPr>
                </a:tc>
                <a:tc>
                  <a:txBody>
                    <a:bodyPr/>
                    <a:lstStyle/>
                    <a:p>
                      <a:pPr algn="ctr"/>
                      <a:endParaRPr lang="en-US" sz="2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8348935"/>
                  </a:ext>
                </a:extLst>
              </a:tr>
            </a:tbl>
          </a:graphicData>
        </a:graphic>
      </p:graphicFrame>
      <p:sp>
        <p:nvSpPr>
          <p:cNvPr id="13" name="TextBox 12">
            <a:extLst>
              <a:ext uri="{FF2B5EF4-FFF2-40B4-BE49-F238E27FC236}">
                <a16:creationId xmlns:a16="http://schemas.microsoft.com/office/drawing/2014/main" id="{A8580108-BD8B-5B74-2919-606EFD70B455}"/>
              </a:ext>
            </a:extLst>
          </p:cNvPr>
          <p:cNvSpPr txBox="1"/>
          <p:nvPr/>
        </p:nvSpPr>
        <p:spPr>
          <a:xfrm>
            <a:off x="256364" y="3564341"/>
            <a:ext cx="126527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Goal</a:t>
            </a: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77BD20B-08BD-C533-DB03-7BBECD30691C}"/>
              </a:ext>
            </a:extLst>
          </p:cNvPr>
          <p:cNvSpPr txBox="1"/>
          <p:nvPr/>
        </p:nvSpPr>
        <p:spPr>
          <a:xfrm>
            <a:off x="-67929" y="4228343"/>
            <a:ext cx="122156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Approach</a:t>
            </a:r>
          </a:p>
        </p:txBody>
      </p:sp>
      <p:sp>
        <p:nvSpPr>
          <p:cNvPr id="15" name="TextBox 14">
            <a:extLst>
              <a:ext uri="{FF2B5EF4-FFF2-40B4-BE49-F238E27FC236}">
                <a16:creationId xmlns:a16="http://schemas.microsoft.com/office/drawing/2014/main" id="{DBD67F4A-9D4F-BAE7-5503-48D4F887B3A9}"/>
              </a:ext>
            </a:extLst>
          </p:cNvPr>
          <p:cNvSpPr txBox="1"/>
          <p:nvPr/>
        </p:nvSpPr>
        <p:spPr>
          <a:xfrm>
            <a:off x="90376" y="5039936"/>
            <a:ext cx="126527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Activity</a:t>
            </a:r>
            <a:endParaRPr lang="en-US" dirty="0">
              <a:latin typeface="Times New Roman" panose="02020603050405020304" pitchFamily="18" charset="0"/>
              <a:cs typeface="Times New Roman" panose="02020603050405020304" pitchFamily="18" charset="0"/>
            </a:endParaRPr>
          </a:p>
        </p:txBody>
      </p:sp>
      <p:sp>
        <p:nvSpPr>
          <p:cNvPr id="16" name="Left Brace 15">
            <a:extLst>
              <a:ext uri="{FF2B5EF4-FFF2-40B4-BE49-F238E27FC236}">
                <a16:creationId xmlns:a16="http://schemas.microsoft.com/office/drawing/2014/main" id="{991EAF62-3172-A9F0-B807-8FC62E509F34}"/>
              </a:ext>
            </a:extLst>
          </p:cNvPr>
          <p:cNvSpPr/>
          <p:nvPr/>
        </p:nvSpPr>
        <p:spPr>
          <a:xfrm>
            <a:off x="1036675" y="3473376"/>
            <a:ext cx="347331" cy="62016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Left Brace 17">
            <a:extLst>
              <a:ext uri="{FF2B5EF4-FFF2-40B4-BE49-F238E27FC236}">
                <a16:creationId xmlns:a16="http://schemas.microsoft.com/office/drawing/2014/main" id="{C5E58ACE-A91A-6383-7686-A42B643BFB41}"/>
              </a:ext>
            </a:extLst>
          </p:cNvPr>
          <p:cNvSpPr/>
          <p:nvPr/>
        </p:nvSpPr>
        <p:spPr>
          <a:xfrm>
            <a:off x="1040218" y="4175879"/>
            <a:ext cx="347331" cy="566242"/>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Left Brace 18">
            <a:extLst>
              <a:ext uri="{FF2B5EF4-FFF2-40B4-BE49-F238E27FC236}">
                <a16:creationId xmlns:a16="http://schemas.microsoft.com/office/drawing/2014/main" id="{E4403781-B024-FBED-08F9-725C4CAE95A2}"/>
              </a:ext>
            </a:extLst>
          </p:cNvPr>
          <p:cNvSpPr/>
          <p:nvPr/>
        </p:nvSpPr>
        <p:spPr>
          <a:xfrm>
            <a:off x="1072116" y="4841358"/>
            <a:ext cx="347331" cy="79053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5283997A-9E83-ABDE-028B-54C263C69DB0}"/>
              </a:ext>
            </a:extLst>
          </p:cNvPr>
          <p:cNvCxnSpPr/>
          <p:nvPr/>
        </p:nvCxnSpPr>
        <p:spPr>
          <a:xfrm flipH="1">
            <a:off x="1521638" y="1818167"/>
            <a:ext cx="2093431" cy="1631157"/>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03EA7812-978D-D162-7F7C-28DC49B7C203}"/>
              </a:ext>
            </a:extLst>
          </p:cNvPr>
          <p:cNvCxnSpPr>
            <a:cxnSpLocks/>
          </p:cNvCxnSpPr>
          <p:nvPr/>
        </p:nvCxnSpPr>
        <p:spPr>
          <a:xfrm>
            <a:off x="5986130" y="1818167"/>
            <a:ext cx="5949506" cy="1610833"/>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BFC032A9-7C50-312B-4AD0-FE3A4334E210}"/>
              </a:ext>
            </a:extLst>
          </p:cNvPr>
          <p:cNvSpPr txBox="1"/>
          <p:nvPr/>
        </p:nvSpPr>
        <p:spPr>
          <a:xfrm>
            <a:off x="5082362" y="2967335"/>
            <a:ext cx="386611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MITRE </a:t>
            </a:r>
            <a:r>
              <a:rPr lang="en-US" altLang="zh-TW" sz="2400" dirty="0">
                <a:latin typeface="Times New Roman" panose="02020603050405020304" pitchFamily="18" charset="0"/>
                <a:cs typeface="Times New Roman" panose="02020603050405020304" pitchFamily="18" charset="0"/>
              </a:rPr>
              <a:t>Engage </a:t>
            </a:r>
            <a:r>
              <a:rPr lang="en-US" sz="2400" dirty="0">
                <a:latin typeface="Times New Roman" panose="02020603050405020304" pitchFamily="18" charset="0"/>
                <a:cs typeface="Times New Roman" panose="02020603050405020304" pitchFamily="18" charset="0"/>
              </a:rPr>
              <a:t>Framework</a:t>
            </a:r>
          </a:p>
        </p:txBody>
      </p:sp>
      <p:sp>
        <p:nvSpPr>
          <p:cNvPr id="5" name="Slide Number Placeholder 5">
            <a:extLst>
              <a:ext uri="{FF2B5EF4-FFF2-40B4-BE49-F238E27FC236}">
                <a16:creationId xmlns:a16="http://schemas.microsoft.com/office/drawing/2014/main" id="{B8D01BD6-692B-9187-D08C-898ABA69B363}"/>
              </a:ext>
            </a:extLst>
          </p:cNvPr>
          <p:cNvSpPr>
            <a:spLocks noGrp="1"/>
          </p:cNvSpPr>
          <p:nvPr>
            <p:ph type="sldNum" sz="quarter" idx="12"/>
          </p:nvPr>
        </p:nvSpPr>
        <p:spPr>
          <a:xfrm>
            <a:off x="8610600" y="6356350"/>
            <a:ext cx="2743200" cy="365125"/>
          </a:xfrm>
        </p:spPr>
        <p:txBody>
          <a:bodyPr/>
          <a:lstStyle/>
          <a:p>
            <a:fld id="{0527DD8D-A9B7-4B9F-9B94-2760BD69B92F}" type="slidenum">
              <a:rPr lang="en-US" smtClean="0"/>
              <a:t>12</a:t>
            </a:fld>
            <a:endParaRPr lang="en-US" dirty="0"/>
          </a:p>
        </p:txBody>
      </p:sp>
    </p:spTree>
    <p:extLst>
      <p:ext uri="{BB962C8B-B14F-4D97-AF65-F5344CB8AC3E}">
        <p14:creationId xmlns:p14="http://schemas.microsoft.com/office/powerpoint/2010/main" val="276932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4E56-CB27-AAEE-3914-E400EA29E66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Outline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AA0520-FCA6-FB4D-7422-B197D90F252E}"/>
              </a:ext>
            </a:extLst>
          </p:cNvPr>
          <p:cNvSpPr>
            <a:spLocks noGrp="1"/>
          </p:cNvSpPr>
          <p:nvPr>
            <p:ph idx="1"/>
          </p:nvPr>
        </p:nvSpPr>
        <p:spPr>
          <a:xfrm>
            <a:off x="2881848" y="1488669"/>
            <a:ext cx="6428303" cy="4802187"/>
          </a:xfrm>
        </p:spPr>
        <p:txBody>
          <a:bodyPr>
            <a:normAutofit fontScale="92500" lnSpcReduction="10000"/>
          </a:bodyPr>
          <a:lstStyle/>
          <a:p>
            <a:pPr>
              <a:lnSpc>
                <a:spcPct val="150000"/>
              </a:lnSpc>
            </a:pPr>
            <a:r>
              <a:rPr lang="en-US" dirty="0">
                <a:solidFill>
                  <a:schemeClr val="bg2"/>
                </a:solidFill>
                <a:latin typeface="Times New Roman" panose="02020603050405020304" pitchFamily="18" charset="0"/>
                <a:cs typeface="Times New Roman" panose="02020603050405020304" pitchFamily="18" charset="0"/>
              </a:rPr>
              <a:t>Main Idea</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Background &amp; Related Work</a:t>
            </a:r>
          </a:p>
          <a:p>
            <a:pPr>
              <a:lnSpc>
                <a:spcPct val="150000"/>
              </a:lnSpc>
            </a:pPr>
            <a:r>
              <a:rPr lang="en-US" dirty="0">
                <a:latin typeface="Times New Roman" panose="02020603050405020304" pitchFamily="18" charset="0"/>
                <a:cs typeface="Times New Roman" panose="02020603050405020304" pitchFamily="18" charset="0"/>
              </a:rPr>
              <a:t>Use Case</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Proposed Active Defense Implementations</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Conclusion</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Future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Q &amp; A</a:t>
            </a:r>
          </a:p>
        </p:txBody>
      </p:sp>
      <p:sp>
        <p:nvSpPr>
          <p:cNvPr id="4" name="Slide Number Placeholder 3">
            <a:extLst>
              <a:ext uri="{FF2B5EF4-FFF2-40B4-BE49-F238E27FC236}">
                <a16:creationId xmlns:a16="http://schemas.microsoft.com/office/drawing/2014/main" id="{D1DCA6F5-8648-E500-4C5D-BB79DBBA7459}"/>
              </a:ext>
            </a:extLst>
          </p:cNvPr>
          <p:cNvSpPr>
            <a:spLocks noGrp="1"/>
          </p:cNvSpPr>
          <p:nvPr>
            <p:ph type="sldNum" sz="quarter" idx="12"/>
          </p:nvPr>
        </p:nvSpPr>
        <p:spPr/>
        <p:txBody>
          <a:bodyPr/>
          <a:lstStyle/>
          <a:p>
            <a:fld id="{0527DD8D-A9B7-4B9F-9B94-2760BD69B92F}" type="slidenum">
              <a:rPr lang="en-US" smtClean="0"/>
              <a:t>13</a:t>
            </a:fld>
            <a:endParaRPr lang="en-US"/>
          </a:p>
        </p:txBody>
      </p:sp>
    </p:spTree>
    <p:extLst>
      <p:ext uri="{BB962C8B-B14F-4D97-AF65-F5344CB8AC3E}">
        <p14:creationId xmlns:p14="http://schemas.microsoft.com/office/powerpoint/2010/main" val="1254090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267CA-2CE0-CAF5-52E0-DD47E10E75C4}"/>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Use Case: Cybersecurity Incident at CPC Taiwan</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F78724-41FB-5E08-0918-882FD543F03F}"/>
              </a:ext>
            </a:extLst>
          </p:cNvPr>
          <p:cNvSpPr>
            <a:spLocks noGrp="1"/>
          </p:cNvSpPr>
          <p:nvPr>
            <p:ph idx="1"/>
          </p:nvPr>
        </p:nvSpPr>
        <p:spPr>
          <a:xfrm>
            <a:off x="838199" y="1828801"/>
            <a:ext cx="10655595" cy="4664074"/>
          </a:xfrm>
        </p:spPr>
        <p:txBody>
          <a:bodyPr>
            <a:normAutofit/>
          </a:bodyPr>
          <a:lstStyle/>
          <a:p>
            <a:pPr>
              <a:lnSpc>
                <a:spcPct val="110000"/>
              </a:lnSpc>
            </a:pPr>
            <a:r>
              <a:rPr lang="en-US" dirty="0">
                <a:latin typeface="Times New Roman" panose="02020603050405020304" pitchFamily="18" charset="0"/>
                <a:cs typeface="Times New Roman" panose="02020603050405020304" pitchFamily="18" charset="0"/>
              </a:rPr>
              <a:t>In May 2020, the Chinese Petroleum Corporation (CPC) in Taiwan, a natural gas corporation, fell victim to a ransomware.</a:t>
            </a:r>
          </a:p>
          <a:p>
            <a:pPr>
              <a:lnSpc>
                <a:spcPct val="110000"/>
              </a:lnSpc>
            </a:pPr>
            <a:r>
              <a:rPr lang="en-US" dirty="0">
                <a:latin typeface="Times New Roman" panose="02020603050405020304" pitchFamily="18" charset="0"/>
                <a:cs typeface="Times New Roman" panose="02020603050405020304" pitchFamily="18" charset="0"/>
              </a:rPr>
              <a:t>Disrupted electronic transaction applications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for half a month</a:t>
            </a:r>
            <a:r>
              <a:rPr lang="en-US" dirty="0">
                <a:latin typeface="Times New Roman" panose="02020603050405020304" pitchFamily="18" charset="0"/>
                <a:cs typeface="Times New Roman" panose="02020603050405020304" pitchFamily="18" charset="0"/>
              </a:rPr>
              <a:t>.</a:t>
            </a:r>
          </a:p>
          <a:p>
            <a:pPr>
              <a:lnSpc>
                <a:spcPct val="110000"/>
              </a:lnSpc>
            </a:pPr>
            <a:r>
              <a:rPr lang="en-US" dirty="0">
                <a:latin typeface="Times New Roman" panose="02020603050405020304" pitchFamily="18" charset="0"/>
                <a:cs typeface="Times New Roman" panose="02020603050405020304" pitchFamily="18" charset="0"/>
              </a:rPr>
              <a:t>A targeted attack on </a:t>
            </a:r>
            <a:r>
              <a:rPr lang="en-US" b="1" dirty="0">
                <a:latin typeface="Times New Roman" panose="02020603050405020304" pitchFamily="18" charset="0"/>
                <a:cs typeface="Times New Roman" panose="02020603050405020304" pitchFamily="18" charset="0"/>
              </a:rPr>
              <a:t>Active Directory (AD)</a:t>
            </a:r>
          </a:p>
          <a:p>
            <a:pPr>
              <a:lnSpc>
                <a:spcPct val="110000"/>
              </a:lnSpc>
            </a:pPr>
            <a:r>
              <a:rPr lang="en-US" dirty="0">
                <a:latin typeface="Times New Roman" panose="02020603050405020304" pitchFamily="18" charset="0"/>
                <a:cs typeface="Times New Roman" panose="02020603050405020304" pitchFamily="18" charset="0"/>
              </a:rPr>
              <a:t>We analyzed the tactics and techniques used in this incident based on the ATT&amp;CK framework, and we identify possible active defense implementations based on the Engage framework.</a:t>
            </a:r>
          </a:p>
        </p:txBody>
      </p:sp>
      <p:pic>
        <p:nvPicPr>
          <p:cNvPr id="1026" name="Picture 2" descr="冷知識週刊】第七十八號：中油LOGO 上的「資」是什麼意思？">
            <a:extLst>
              <a:ext uri="{FF2B5EF4-FFF2-40B4-BE49-F238E27FC236}">
                <a16:creationId xmlns:a16="http://schemas.microsoft.com/office/drawing/2014/main" id="{8A70B844-1BA0-F95F-7655-0605CC06C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4999" y="0"/>
            <a:ext cx="1828801" cy="182880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421A576-6F72-6BA7-2C53-665E7657C541}"/>
              </a:ext>
            </a:extLst>
          </p:cNvPr>
          <p:cNvSpPr>
            <a:spLocks noGrp="1"/>
          </p:cNvSpPr>
          <p:nvPr>
            <p:ph type="sldNum" sz="quarter" idx="12"/>
          </p:nvPr>
        </p:nvSpPr>
        <p:spPr/>
        <p:txBody>
          <a:bodyPr/>
          <a:lstStyle/>
          <a:p>
            <a:fld id="{0527DD8D-A9B7-4B9F-9B94-2760BD69B92F}" type="slidenum">
              <a:rPr lang="en-US" smtClean="0"/>
              <a:t>14</a:t>
            </a:fld>
            <a:endParaRPr lang="en-US" dirty="0"/>
          </a:p>
        </p:txBody>
      </p:sp>
      <p:sp>
        <p:nvSpPr>
          <p:cNvPr id="4" name="TextBox 3">
            <a:extLst>
              <a:ext uri="{FF2B5EF4-FFF2-40B4-BE49-F238E27FC236}">
                <a16:creationId xmlns:a16="http://schemas.microsoft.com/office/drawing/2014/main" id="{5B99B011-7897-B4F1-B9A4-C473969E3939}"/>
              </a:ext>
            </a:extLst>
          </p:cNvPr>
          <p:cNvSpPr txBox="1"/>
          <p:nvPr/>
        </p:nvSpPr>
        <p:spPr>
          <a:xfrm>
            <a:off x="0" y="6550223"/>
            <a:ext cx="547646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Source: </a:t>
            </a:r>
            <a:r>
              <a:rPr lang="en-US" sz="1400" b="0" i="0" u="none" strike="noStrike" baseline="0" dirty="0">
                <a:latin typeface="Times New Roman" panose="02020603050405020304" pitchFamily="18" charset="0"/>
                <a:cs typeface="Times New Roman" panose="02020603050405020304" pitchFamily="18" charset="0"/>
              </a:rPr>
              <a:t>https://www.ithome.com.tw/news/139331</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183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Internet Of Things outline">
            <a:extLst>
              <a:ext uri="{FF2B5EF4-FFF2-40B4-BE49-F238E27FC236}">
                <a16:creationId xmlns:a16="http://schemas.microsoft.com/office/drawing/2014/main" id="{3363C5B1-F59A-A05D-3468-46A38FEF0C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008" y="235123"/>
            <a:ext cx="1497639" cy="1413724"/>
          </a:xfrm>
          <a:prstGeom prst="rect">
            <a:avLst/>
          </a:prstGeom>
        </p:spPr>
      </p:pic>
      <p:sp>
        <p:nvSpPr>
          <p:cNvPr id="7" name="TextBox 6">
            <a:extLst>
              <a:ext uri="{FF2B5EF4-FFF2-40B4-BE49-F238E27FC236}">
                <a16:creationId xmlns:a16="http://schemas.microsoft.com/office/drawing/2014/main" id="{CD13ACFC-38C5-C810-3AAC-020CC0763874}"/>
              </a:ext>
            </a:extLst>
          </p:cNvPr>
          <p:cNvSpPr txBox="1"/>
          <p:nvPr/>
        </p:nvSpPr>
        <p:spPr>
          <a:xfrm>
            <a:off x="71408" y="1562182"/>
            <a:ext cx="160283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Extranet</a:t>
            </a:r>
            <a:endParaRPr lang="en-US" dirty="0">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03071E56-82AC-90B5-DD51-20B3AE0CFA89}"/>
              </a:ext>
            </a:extLst>
          </p:cNvPr>
          <p:cNvGrpSpPr/>
          <p:nvPr/>
        </p:nvGrpSpPr>
        <p:grpSpPr>
          <a:xfrm>
            <a:off x="1964795" y="294954"/>
            <a:ext cx="1517853" cy="1423247"/>
            <a:chOff x="4464783" y="5292357"/>
            <a:chExt cx="1038268" cy="1165727"/>
          </a:xfrm>
        </p:grpSpPr>
        <p:pic>
          <p:nvPicPr>
            <p:cNvPr id="20" name="Graphic 19" descr="Full Brick Wall outline">
              <a:extLst>
                <a:ext uri="{FF2B5EF4-FFF2-40B4-BE49-F238E27FC236}">
                  <a16:creationId xmlns:a16="http://schemas.microsoft.com/office/drawing/2014/main" id="{55FDF218-00C2-660C-8F56-836C7D61AC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64783" y="5292357"/>
              <a:ext cx="1013637" cy="1013637"/>
            </a:xfrm>
            <a:prstGeom prst="rect">
              <a:avLst/>
            </a:prstGeom>
          </p:spPr>
        </p:pic>
        <p:sp>
          <p:nvSpPr>
            <p:cNvPr id="21" name="TextBox 20">
              <a:extLst>
                <a:ext uri="{FF2B5EF4-FFF2-40B4-BE49-F238E27FC236}">
                  <a16:creationId xmlns:a16="http://schemas.microsoft.com/office/drawing/2014/main" id="{1B946285-67AE-BFAF-382C-7C0F54189C20}"/>
                </a:ext>
              </a:extLst>
            </p:cNvPr>
            <p:cNvSpPr txBox="1"/>
            <p:nvPr/>
          </p:nvSpPr>
          <p:spPr>
            <a:xfrm>
              <a:off x="4489414" y="6155578"/>
              <a:ext cx="1013637" cy="30250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Firewall</a:t>
              </a:r>
            </a:p>
          </p:txBody>
        </p:sp>
      </p:grpSp>
      <p:cxnSp>
        <p:nvCxnSpPr>
          <p:cNvPr id="30" name="Straight Connector 29">
            <a:extLst>
              <a:ext uri="{FF2B5EF4-FFF2-40B4-BE49-F238E27FC236}">
                <a16:creationId xmlns:a16="http://schemas.microsoft.com/office/drawing/2014/main" id="{B0ACA3BF-79DF-363C-34D1-5F3AF901CCA4}"/>
              </a:ext>
            </a:extLst>
          </p:cNvPr>
          <p:cNvCxnSpPr>
            <a:cxnSpLocks/>
            <a:stCxn id="20" idx="3"/>
            <a:endCxn id="100" idx="1"/>
          </p:cNvCxnSpPr>
          <p:nvPr/>
        </p:nvCxnSpPr>
        <p:spPr>
          <a:xfrm>
            <a:off x="3446640" y="913734"/>
            <a:ext cx="1758064" cy="233"/>
          </a:xfrm>
          <a:prstGeom prst="line">
            <a:avLst/>
          </a:prstGeom>
          <a:ln w="38100"/>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9803BFD7-0C45-C3EF-ED2E-62C5798040DD}"/>
              </a:ext>
            </a:extLst>
          </p:cNvPr>
          <p:cNvGrpSpPr/>
          <p:nvPr/>
        </p:nvGrpSpPr>
        <p:grpSpPr>
          <a:xfrm>
            <a:off x="3631303" y="2230763"/>
            <a:ext cx="1148875" cy="1240770"/>
            <a:chOff x="4600218" y="2294344"/>
            <a:chExt cx="914400" cy="1117436"/>
          </a:xfrm>
        </p:grpSpPr>
        <p:pic>
          <p:nvPicPr>
            <p:cNvPr id="41" name="Graphic 40" descr="Network diagram with solid fill">
              <a:extLst>
                <a:ext uri="{FF2B5EF4-FFF2-40B4-BE49-F238E27FC236}">
                  <a16:creationId xmlns:a16="http://schemas.microsoft.com/office/drawing/2014/main" id="{479D58E9-EE4C-6645-DC62-1BA94571F4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0218" y="2294344"/>
              <a:ext cx="914400" cy="914400"/>
            </a:xfrm>
            <a:prstGeom prst="rect">
              <a:avLst/>
            </a:prstGeom>
          </p:spPr>
        </p:pic>
        <p:sp>
          <p:nvSpPr>
            <p:cNvPr id="42" name="TextBox 41">
              <a:extLst>
                <a:ext uri="{FF2B5EF4-FFF2-40B4-BE49-F238E27FC236}">
                  <a16:creationId xmlns:a16="http://schemas.microsoft.com/office/drawing/2014/main" id="{8B2DAA69-000C-0F8A-1EB1-8623CB7BEE62}"/>
                </a:ext>
              </a:extLst>
            </p:cNvPr>
            <p:cNvSpPr txBox="1"/>
            <p:nvPr/>
          </p:nvSpPr>
          <p:spPr>
            <a:xfrm>
              <a:off x="4744969" y="3079160"/>
              <a:ext cx="606056" cy="3326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SOC</a:t>
              </a:r>
            </a:p>
          </p:txBody>
        </p:sp>
      </p:grpSp>
      <p:cxnSp>
        <p:nvCxnSpPr>
          <p:cNvPr id="45" name="Connector: Elbow 44">
            <a:extLst>
              <a:ext uri="{FF2B5EF4-FFF2-40B4-BE49-F238E27FC236}">
                <a16:creationId xmlns:a16="http://schemas.microsoft.com/office/drawing/2014/main" id="{6EC295A3-A24C-5286-6C18-4EAFEBFC694B}"/>
              </a:ext>
            </a:extLst>
          </p:cNvPr>
          <p:cNvCxnSpPr>
            <a:cxnSpLocks/>
            <a:endCxn id="41" idx="1"/>
          </p:cNvCxnSpPr>
          <p:nvPr/>
        </p:nvCxnSpPr>
        <p:spPr>
          <a:xfrm rot="16200000" flipH="1">
            <a:off x="2865282" y="1972404"/>
            <a:ext cx="819020" cy="713022"/>
          </a:xfrm>
          <a:prstGeom prst="bentConnector2">
            <a:avLst/>
          </a:prstGeom>
          <a:ln w="38100"/>
        </p:spPr>
        <p:style>
          <a:lnRef idx="1">
            <a:schemeClr val="dk1"/>
          </a:lnRef>
          <a:fillRef idx="0">
            <a:schemeClr val="dk1"/>
          </a:fillRef>
          <a:effectRef idx="0">
            <a:schemeClr val="dk1"/>
          </a:effectRef>
          <a:fontRef idx="minor">
            <a:schemeClr val="tx1"/>
          </a:fontRef>
        </p:style>
      </p:cxnSp>
      <p:grpSp>
        <p:nvGrpSpPr>
          <p:cNvPr id="52" name="Group 51">
            <a:extLst>
              <a:ext uri="{FF2B5EF4-FFF2-40B4-BE49-F238E27FC236}">
                <a16:creationId xmlns:a16="http://schemas.microsoft.com/office/drawing/2014/main" id="{926A6461-6C43-39FB-92F7-0652262AD856}"/>
              </a:ext>
            </a:extLst>
          </p:cNvPr>
          <p:cNvGrpSpPr/>
          <p:nvPr/>
        </p:nvGrpSpPr>
        <p:grpSpPr>
          <a:xfrm>
            <a:off x="1775487" y="3152028"/>
            <a:ext cx="860325" cy="1034936"/>
            <a:chOff x="3182969" y="3625119"/>
            <a:chExt cx="964019" cy="1134651"/>
          </a:xfrm>
        </p:grpSpPr>
        <p:pic>
          <p:nvPicPr>
            <p:cNvPr id="47" name="Graphic 46" descr="Layers Design with solid fill">
              <a:extLst>
                <a:ext uri="{FF2B5EF4-FFF2-40B4-BE49-F238E27FC236}">
                  <a16:creationId xmlns:a16="http://schemas.microsoft.com/office/drawing/2014/main" id="{A5090910-6CC2-C6FE-B530-9368D3DC04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82969" y="3625119"/>
              <a:ext cx="914400" cy="914400"/>
            </a:xfrm>
            <a:prstGeom prst="rect">
              <a:avLst/>
            </a:prstGeom>
          </p:spPr>
        </p:pic>
        <p:sp>
          <p:nvSpPr>
            <p:cNvPr id="51" name="TextBox 50">
              <a:extLst>
                <a:ext uri="{FF2B5EF4-FFF2-40B4-BE49-F238E27FC236}">
                  <a16:creationId xmlns:a16="http://schemas.microsoft.com/office/drawing/2014/main" id="{D1CEF49B-047D-9917-B927-A3BE5D97C0BD}"/>
                </a:ext>
              </a:extLst>
            </p:cNvPr>
            <p:cNvSpPr txBox="1"/>
            <p:nvPr/>
          </p:nvSpPr>
          <p:spPr>
            <a:xfrm>
              <a:off x="3182969" y="4354853"/>
              <a:ext cx="964019" cy="40491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Switch</a:t>
              </a:r>
            </a:p>
          </p:txBody>
        </p:sp>
      </p:grpSp>
      <p:cxnSp>
        <p:nvCxnSpPr>
          <p:cNvPr id="54" name="Straight Connector 53">
            <a:extLst>
              <a:ext uri="{FF2B5EF4-FFF2-40B4-BE49-F238E27FC236}">
                <a16:creationId xmlns:a16="http://schemas.microsoft.com/office/drawing/2014/main" id="{2DBEDFB7-7F76-6CF9-E2CA-95BD1EAD345C}"/>
              </a:ext>
            </a:extLst>
          </p:cNvPr>
          <p:cNvCxnSpPr>
            <a:cxnSpLocks/>
            <a:endCxn id="47" idx="0"/>
          </p:cNvCxnSpPr>
          <p:nvPr/>
        </p:nvCxnSpPr>
        <p:spPr>
          <a:xfrm>
            <a:off x="2180654" y="1956749"/>
            <a:ext cx="2855" cy="1195281"/>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A6B5DB98-9224-9A5A-6A19-4A370E3719F6}"/>
              </a:ext>
            </a:extLst>
          </p:cNvPr>
          <p:cNvCxnSpPr>
            <a:cxnSpLocks/>
            <a:endCxn id="109" idx="1"/>
          </p:cNvCxnSpPr>
          <p:nvPr/>
        </p:nvCxnSpPr>
        <p:spPr>
          <a:xfrm rot="5400000" flipH="1" flipV="1">
            <a:off x="4698763" y="2735192"/>
            <a:ext cx="1060276" cy="596342"/>
          </a:xfrm>
          <a:prstGeom prst="bentConnector2">
            <a:avLst/>
          </a:prstGeom>
          <a:ln w="38100"/>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51741331-ACE2-9E84-9858-E7FC81A14B89}"/>
              </a:ext>
            </a:extLst>
          </p:cNvPr>
          <p:cNvGrpSpPr/>
          <p:nvPr/>
        </p:nvGrpSpPr>
        <p:grpSpPr>
          <a:xfrm>
            <a:off x="5232860" y="3231859"/>
            <a:ext cx="1371601" cy="1190308"/>
            <a:chOff x="9016408" y="500757"/>
            <a:chExt cx="1304261" cy="1178773"/>
          </a:xfrm>
        </p:grpSpPr>
        <p:pic>
          <p:nvPicPr>
            <p:cNvPr id="103" name="Graphic 102" descr="Database with solid fill">
              <a:extLst>
                <a:ext uri="{FF2B5EF4-FFF2-40B4-BE49-F238E27FC236}">
                  <a16:creationId xmlns:a16="http://schemas.microsoft.com/office/drawing/2014/main" id="{6C823D9A-AF3A-7186-65FA-80A248822B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11339" y="500757"/>
              <a:ext cx="914400" cy="914400"/>
            </a:xfrm>
            <a:prstGeom prst="rect">
              <a:avLst/>
            </a:prstGeom>
          </p:spPr>
        </p:pic>
        <p:sp>
          <p:nvSpPr>
            <p:cNvPr id="104" name="TextBox 103">
              <a:extLst>
                <a:ext uri="{FF2B5EF4-FFF2-40B4-BE49-F238E27FC236}">
                  <a16:creationId xmlns:a16="http://schemas.microsoft.com/office/drawing/2014/main" id="{9A1172A4-9D16-0858-584E-C0C97AFBA5D2}"/>
                </a:ext>
              </a:extLst>
            </p:cNvPr>
            <p:cNvSpPr txBox="1"/>
            <p:nvPr/>
          </p:nvSpPr>
          <p:spPr>
            <a:xfrm>
              <a:off x="9016408" y="1313777"/>
              <a:ext cx="1304261" cy="365753"/>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AD</a:t>
              </a:r>
            </a:p>
          </p:txBody>
        </p:sp>
      </p:grpSp>
      <p:grpSp>
        <p:nvGrpSpPr>
          <p:cNvPr id="108" name="Group 107">
            <a:extLst>
              <a:ext uri="{FF2B5EF4-FFF2-40B4-BE49-F238E27FC236}">
                <a16:creationId xmlns:a16="http://schemas.microsoft.com/office/drawing/2014/main" id="{4AA99150-165A-B168-2A8A-FC546E910097}"/>
              </a:ext>
            </a:extLst>
          </p:cNvPr>
          <p:cNvGrpSpPr/>
          <p:nvPr/>
        </p:nvGrpSpPr>
        <p:grpSpPr>
          <a:xfrm>
            <a:off x="5322077" y="2041551"/>
            <a:ext cx="1371601" cy="1190308"/>
            <a:chOff x="9016408" y="500757"/>
            <a:chExt cx="1304261" cy="1178773"/>
          </a:xfrm>
        </p:grpSpPr>
        <p:pic>
          <p:nvPicPr>
            <p:cNvPr id="109" name="Graphic 108" descr="Database with solid fill">
              <a:extLst>
                <a:ext uri="{FF2B5EF4-FFF2-40B4-BE49-F238E27FC236}">
                  <a16:creationId xmlns:a16="http://schemas.microsoft.com/office/drawing/2014/main" id="{559D4851-B84E-E692-F33F-3A7162FFEE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11339" y="500757"/>
              <a:ext cx="914400" cy="914400"/>
            </a:xfrm>
            <a:prstGeom prst="rect">
              <a:avLst/>
            </a:prstGeom>
          </p:spPr>
        </p:pic>
        <p:sp>
          <p:nvSpPr>
            <p:cNvPr id="110" name="TextBox 109">
              <a:extLst>
                <a:ext uri="{FF2B5EF4-FFF2-40B4-BE49-F238E27FC236}">
                  <a16:creationId xmlns:a16="http://schemas.microsoft.com/office/drawing/2014/main" id="{5DCBBBBF-167D-9189-25EA-42BBF83F947C}"/>
                </a:ext>
              </a:extLst>
            </p:cNvPr>
            <p:cNvSpPr txBox="1"/>
            <p:nvPr/>
          </p:nvSpPr>
          <p:spPr>
            <a:xfrm>
              <a:off x="9016408" y="1313777"/>
              <a:ext cx="1304261" cy="365753"/>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Data center</a:t>
              </a:r>
            </a:p>
          </p:txBody>
        </p:sp>
      </p:grpSp>
      <p:sp>
        <p:nvSpPr>
          <p:cNvPr id="114" name="Rectangle 113">
            <a:extLst>
              <a:ext uri="{FF2B5EF4-FFF2-40B4-BE49-F238E27FC236}">
                <a16:creationId xmlns:a16="http://schemas.microsoft.com/office/drawing/2014/main" id="{AA6EAB68-E212-63A0-AA3D-502F3A1B7776}"/>
              </a:ext>
            </a:extLst>
          </p:cNvPr>
          <p:cNvSpPr/>
          <p:nvPr/>
        </p:nvSpPr>
        <p:spPr>
          <a:xfrm>
            <a:off x="1956376" y="269314"/>
            <a:ext cx="4617296" cy="1675893"/>
          </a:xfrm>
          <a:prstGeom prst="rect">
            <a:avLst/>
          </a:prstGeom>
          <a:noFill/>
          <a:ln w="3810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5" name="TextBox 114">
            <a:extLst>
              <a:ext uri="{FF2B5EF4-FFF2-40B4-BE49-F238E27FC236}">
                <a16:creationId xmlns:a16="http://schemas.microsoft.com/office/drawing/2014/main" id="{9D60E55C-2125-ACFA-C84D-A3F613E01517}"/>
              </a:ext>
            </a:extLst>
          </p:cNvPr>
          <p:cNvSpPr txBox="1"/>
          <p:nvPr/>
        </p:nvSpPr>
        <p:spPr>
          <a:xfrm>
            <a:off x="3580858" y="440934"/>
            <a:ext cx="1360968"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DMZ</a:t>
            </a:r>
          </a:p>
        </p:txBody>
      </p:sp>
      <p:cxnSp>
        <p:nvCxnSpPr>
          <p:cNvPr id="120" name="Straight Connector 119">
            <a:extLst>
              <a:ext uri="{FF2B5EF4-FFF2-40B4-BE49-F238E27FC236}">
                <a16:creationId xmlns:a16="http://schemas.microsoft.com/office/drawing/2014/main" id="{7613B149-854D-A786-AAE1-EB946688E908}"/>
              </a:ext>
            </a:extLst>
          </p:cNvPr>
          <p:cNvCxnSpPr>
            <a:cxnSpLocks/>
          </p:cNvCxnSpPr>
          <p:nvPr/>
        </p:nvCxnSpPr>
        <p:spPr>
          <a:xfrm flipV="1">
            <a:off x="71408" y="2041551"/>
            <a:ext cx="6681867" cy="50196"/>
          </a:xfrm>
          <a:prstGeom prst="line">
            <a:avLst/>
          </a:prstGeom>
          <a:ln w="1905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04ADF9E4-0A82-32C9-1032-2407A5F85766}"/>
              </a:ext>
            </a:extLst>
          </p:cNvPr>
          <p:cNvCxnSpPr>
            <a:cxnSpLocks/>
            <a:stCxn id="126" idx="0"/>
            <a:endCxn id="51" idx="3"/>
          </p:cNvCxnSpPr>
          <p:nvPr/>
        </p:nvCxnSpPr>
        <p:spPr>
          <a:xfrm rot="16200000" flipV="1">
            <a:off x="2686507" y="3951604"/>
            <a:ext cx="1056255" cy="1157643"/>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60D2DB0-F377-8295-BF7F-D895D8A01234}"/>
              </a:ext>
            </a:extLst>
          </p:cNvPr>
          <p:cNvCxnSpPr>
            <a:cxnSpLocks/>
            <a:endCxn id="5" idx="3"/>
          </p:cNvCxnSpPr>
          <p:nvPr/>
        </p:nvCxnSpPr>
        <p:spPr>
          <a:xfrm flipH="1" flipV="1">
            <a:off x="1621647" y="941985"/>
            <a:ext cx="343148" cy="85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7DCC18-F0EF-3D6B-AA0E-6BC1773D3A51}"/>
              </a:ext>
            </a:extLst>
          </p:cNvPr>
          <p:cNvSpPr txBox="1"/>
          <p:nvPr/>
        </p:nvSpPr>
        <p:spPr>
          <a:xfrm>
            <a:off x="258227" y="2144912"/>
            <a:ext cx="110464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Intranet</a:t>
            </a:r>
          </a:p>
        </p:txBody>
      </p:sp>
      <p:cxnSp>
        <p:nvCxnSpPr>
          <p:cNvPr id="106" name="Straight Connector 105">
            <a:extLst>
              <a:ext uri="{FF2B5EF4-FFF2-40B4-BE49-F238E27FC236}">
                <a16:creationId xmlns:a16="http://schemas.microsoft.com/office/drawing/2014/main" id="{6EB879EB-57B5-5CC1-DAD8-CA9B49D563CB}"/>
              </a:ext>
            </a:extLst>
          </p:cNvPr>
          <p:cNvCxnSpPr>
            <a:cxnSpLocks/>
            <a:endCxn id="47" idx="3"/>
          </p:cNvCxnSpPr>
          <p:nvPr/>
        </p:nvCxnSpPr>
        <p:spPr>
          <a:xfrm flipH="1">
            <a:off x="2591530" y="3563501"/>
            <a:ext cx="3459419" cy="5548"/>
          </a:xfrm>
          <a:prstGeom prst="line">
            <a:avLst/>
          </a:prstGeom>
          <a:ln w="38100"/>
        </p:spPr>
        <p:style>
          <a:lnRef idx="1">
            <a:schemeClr val="dk1"/>
          </a:lnRef>
          <a:fillRef idx="0">
            <a:schemeClr val="dk1"/>
          </a:fillRef>
          <a:effectRef idx="0">
            <a:schemeClr val="dk1"/>
          </a:effectRef>
          <a:fontRef idx="minor">
            <a:schemeClr val="tx1"/>
          </a:fontRef>
        </p:style>
      </p:cxnSp>
      <p:grpSp>
        <p:nvGrpSpPr>
          <p:cNvPr id="147" name="Group 146">
            <a:extLst>
              <a:ext uri="{FF2B5EF4-FFF2-40B4-BE49-F238E27FC236}">
                <a16:creationId xmlns:a16="http://schemas.microsoft.com/office/drawing/2014/main" id="{DDE8E0F9-03B3-0525-34F8-2FCD7562E18F}"/>
              </a:ext>
            </a:extLst>
          </p:cNvPr>
          <p:cNvGrpSpPr/>
          <p:nvPr/>
        </p:nvGrpSpPr>
        <p:grpSpPr>
          <a:xfrm>
            <a:off x="3286197" y="5058553"/>
            <a:ext cx="2337243" cy="1653138"/>
            <a:chOff x="8055090" y="5558570"/>
            <a:chExt cx="2381967" cy="1642682"/>
          </a:xfrm>
        </p:grpSpPr>
        <p:grpSp>
          <p:nvGrpSpPr>
            <p:cNvPr id="53" name="Group 52">
              <a:extLst>
                <a:ext uri="{FF2B5EF4-FFF2-40B4-BE49-F238E27FC236}">
                  <a16:creationId xmlns:a16="http://schemas.microsoft.com/office/drawing/2014/main" id="{C03A9C7D-ADEB-68B6-374A-C8318E486783}"/>
                </a:ext>
              </a:extLst>
            </p:cNvPr>
            <p:cNvGrpSpPr/>
            <p:nvPr/>
          </p:nvGrpSpPr>
          <p:grpSpPr>
            <a:xfrm>
              <a:off x="9403508" y="5583917"/>
              <a:ext cx="1033549" cy="1617335"/>
              <a:chOff x="10343920" y="5428773"/>
              <a:chExt cx="1033549" cy="1639775"/>
            </a:xfrm>
          </p:grpSpPr>
          <p:pic>
            <p:nvPicPr>
              <p:cNvPr id="49" name="Graphic 48" descr="Ui Ux with solid fill">
                <a:extLst>
                  <a:ext uri="{FF2B5EF4-FFF2-40B4-BE49-F238E27FC236}">
                    <a16:creationId xmlns:a16="http://schemas.microsoft.com/office/drawing/2014/main" id="{40D4A47F-5EB7-F6DD-638E-132F392064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43920" y="5428773"/>
                <a:ext cx="1033549" cy="1033548"/>
              </a:xfrm>
              <a:prstGeom prst="rect">
                <a:avLst/>
              </a:prstGeom>
            </p:spPr>
          </p:pic>
          <p:sp>
            <p:nvSpPr>
              <p:cNvPr id="50" name="TextBox 49">
                <a:extLst>
                  <a:ext uri="{FF2B5EF4-FFF2-40B4-BE49-F238E27FC236}">
                    <a16:creationId xmlns:a16="http://schemas.microsoft.com/office/drawing/2014/main" id="{EA119E20-DC4D-97F0-C059-52C11C90F641}"/>
                  </a:ext>
                </a:extLst>
              </p:cNvPr>
              <p:cNvSpPr txBox="1"/>
              <p:nvPr/>
            </p:nvSpPr>
            <p:spPr>
              <a:xfrm>
                <a:off x="10374274" y="6417394"/>
                <a:ext cx="961611" cy="65115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User PC</a:t>
                </a:r>
              </a:p>
            </p:txBody>
          </p:sp>
        </p:grpSp>
        <p:grpSp>
          <p:nvGrpSpPr>
            <p:cNvPr id="125" name="Group 124">
              <a:extLst>
                <a:ext uri="{FF2B5EF4-FFF2-40B4-BE49-F238E27FC236}">
                  <a16:creationId xmlns:a16="http://schemas.microsoft.com/office/drawing/2014/main" id="{95BE0C25-116A-01EA-F861-4EE7A0B99236}"/>
                </a:ext>
              </a:extLst>
            </p:cNvPr>
            <p:cNvGrpSpPr/>
            <p:nvPr/>
          </p:nvGrpSpPr>
          <p:grpSpPr>
            <a:xfrm>
              <a:off x="8055090" y="5558570"/>
              <a:ext cx="1033929" cy="1638534"/>
              <a:chOff x="10322248" y="5396568"/>
              <a:chExt cx="1033929" cy="1661269"/>
            </a:xfrm>
          </p:grpSpPr>
          <p:pic>
            <p:nvPicPr>
              <p:cNvPr id="126" name="Graphic 125" descr="Ui Ux with solid fill">
                <a:extLst>
                  <a:ext uri="{FF2B5EF4-FFF2-40B4-BE49-F238E27FC236}">
                    <a16:creationId xmlns:a16="http://schemas.microsoft.com/office/drawing/2014/main" id="{17011C98-C054-AED6-0F95-CD6E1E8612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22248" y="5396568"/>
                <a:ext cx="1033929" cy="1033929"/>
              </a:xfrm>
              <a:prstGeom prst="rect">
                <a:avLst/>
              </a:prstGeom>
            </p:spPr>
          </p:pic>
          <p:sp>
            <p:nvSpPr>
              <p:cNvPr id="127" name="TextBox 126">
                <a:extLst>
                  <a:ext uri="{FF2B5EF4-FFF2-40B4-BE49-F238E27FC236}">
                    <a16:creationId xmlns:a16="http://schemas.microsoft.com/office/drawing/2014/main" id="{55D3097B-6205-6EE1-B817-E9BCDE763962}"/>
                  </a:ext>
                </a:extLst>
              </p:cNvPr>
              <p:cNvSpPr txBox="1"/>
              <p:nvPr/>
            </p:nvSpPr>
            <p:spPr>
              <a:xfrm>
                <a:off x="10374274" y="6406683"/>
                <a:ext cx="961611" cy="65115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User PC</a:t>
                </a:r>
              </a:p>
            </p:txBody>
          </p:sp>
        </p:grpSp>
      </p:grpSp>
      <p:grpSp>
        <p:nvGrpSpPr>
          <p:cNvPr id="55" name="Group 54">
            <a:extLst>
              <a:ext uri="{FF2B5EF4-FFF2-40B4-BE49-F238E27FC236}">
                <a16:creationId xmlns:a16="http://schemas.microsoft.com/office/drawing/2014/main" id="{D1B11DB6-26CB-627A-225F-E4A2EF539710}"/>
              </a:ext>
            </a:extLst>
          </p:cNvPr>
          <p:cNvGrpSpPr/>
          <p:nvPr/>
        </p:nvGrpSpPr>
        <p:grpSpPr>
          <a:xfrm>
            <a:off x="1348013" y="5095173"/>
            <a:ext cx="1801363" cy="1639389"/>
            <a:chOff x="7243023" y="5564781"/>
            <a:chExt cx="1890670" cy="1659031"/>
          </a:xfrm>
        </p:grpSpPr>
        <p:grpSp>
          <p:nvGrpSpPr>
            <p:cNvPr id="56" name="Group 55">
              <a:extLst>
                <a:ext uri="{FF2B5EF4-FFF2-40B4-BE49-F238E27FC236}">
                  <a16:creationId xmlns:a16="http://schemas.microsoft.com/office/drawing/2014/main" id="{DC13E74B-540D-E4CA-CC75-2F2ECDD499FC}"/>
                </a:ext>
              </a:extLst>
            </p:cNvPr>
            <p:cNvGrpSpPr/>
            <p:nvPr/>
          </p:nvGrpSpPr>
          <p:grpSpPr>
            <a:xfrm>
              <a:off x="7243023" y="5564781"/>
              <a:ext cx="1890670" cy="1659031"/>
              <a:chOff x="7265757" y="5541721"/>
              <a:chExt cx="1890670" cy="1659031"/>
            </a:xfrm>
          </p:grpSpPr>
          <p:sp>
            <p:nvSpPr>
              <p:cNvPr id="58" name="TextBox 57">
                <a:extLst>
                  <a:ext uri="{FF2B5EF4-FFF2-40B4-BE49-F238E27FC236}">
                    <a16:creationId xmlns:a16="http://schemas.microsoft.com/office/drawing/2014/main" id="{B509F1CD-1825-5708-B64D-444E16BA2F31}"/>
                  </a:ext>
                </a:extLst>
              </p:cNvPr>
              <p:cNvSpPr txBox="1"/>
              <p:nvPr/>
            </p:nvSpPr>
            <p:spPr>
              <a:xfrm>
                <a:off x="7265757" y="6546677"/>
                <a:ext cx="1890670" cy="654075"/>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Compromised PC</a:t>
                </a:r>
              </a:p>
            </p:txBody>
          </p:sp>
          <p:pic>
            <p:nvPicPr>
              <p:cNvPr id="59" name="Graphic 58" descr="Monitor with solid fill">
                <a:extLst>
                  <a:ext uri="{FF2B5EF4-FFF2-40B4-BE49-F238E27FC236}">
                    <a16:creationId xmlns:a16="http://schemas.microsoft.com/office/drawing/2014/main" id="{C3D82B0E-3234-5855-121A-1C1B4B927D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15844" y="5541721"/>
                <a:ext cx="1165342" cy="1034796"/>
              </a:xfrm>
              <a:prstGeom prst="rect">
                <a:avLst/>
              </a:prstGeom>
            </p:spPr>
          </p:pic>
        </p:grpSp>
        <p:pic>
          <p:nvPicPr>
            <p:cNvPr id="57" name="Graphic 56" descr="Skull with solid fill">
              <a:extLst>
                <a:ext uri="{FF2B5EF4-FFF2-40B4-BE49-F238E27FC236}">
                  <a16:creationId xmlns:a16="http://schemas.microsoft.com/office/drawing/2014/main" id="{386EA50B-AC17-9FF2-A3AA-6DF608663E5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6525" y="5727243"/>
              <a:ext cx="612113" cy="565907"/>
            </a:xfrm>
            <a:prstGeom prst="rect">
              <a:avLst/>
            </a:prstGeom>
          </p:spPr>
        </p:pic>
      </p:grpSp>
      <p:cxnSp>
        <p:nvCxnSpPr>
          <p:cNvPr id="67" name="Straight Arrow Connector 66">
            <a:extLst>
              <a:ext uri="{FF2B5EF4-FFF2-40B4-BE49-F238E27FC236}">
                <a16:creationId xmlns:a16="http://schemas.microsoft.com/office/drawing/2014/main" id="{E031DBA8-B500-722F-CD30-6F7969E6BC2D}"/>
              </a:ext>
            </a:extLst>
          </p:cNvPr>
          <p:cNvCxnSpPr>
            <a:cxnSpLocks/>
            <a:stCxn id="59" idx="0"/>
            <a:endCxn id="103" idx="1"/>
          </p:cNvCxnSpPr>
          <p:nvPr/>
        </p:nvCxnSpPr>
        <p:spPr>
          <a:xfrm flipV="1">
            <a:off x="2331988" y="3693533"/>
            <a:ext cx="3105867" cy="140164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3E8587F4-CD3B-FEA0-37E0-FB5ABAE5B0D3}"/>
              </a:ext>
            </a:extLst>
          </p:cNvPr>
          <p:cNvGrpSpPr/>
          <p:nvPr/>
        </p:nvGrpSpPr>
        <p:grpSpPr>
          <a:xfrm>
            <a:off x="5045538" y="346129"/>
            <a:ext cx="1570693" cy="1620558"/>
            <a:chOff x="5045538" y="316312"/>
            <a:chExt cx="1570693" cy="1620558"/>
          </a:xfrm>
        </p:grpSpPr>
        <p:grpSp>
          <p:nvGrpSpPr>
            <p:cNvPr id="99" name="Group 98">
              <a:extLst>
                <a:ext uri="{FF2B5EF4-FFF2-40B4-BE49-F238E27FC236}">
                  <a16:creationId xmlns:a16="http://schemas.microsoft.com/office/drawing/2014/main" id="{0E8002F7-DF3E-5F8B-28EE-4F058CA3CAFC}"/>
                </a:ext>
              </a:extLst>
            </p:cNvPr>
            <p:cNvGrpSpPr/>
            <p:nvPr/>
          </p:nvGrpSpPr>
          <p:grpSpPr>
            <a:xfrm>
              <a:off x="5045538" y="316312"/>
              <a:ext cx="1570693" cy="1620558"/>
              <a:chOff x="569477" y="4873255"/>
              <a:chExt cx="1561405" cy="1446414"/>
            </a:xfrm>
          </p:grpSpPr>
          <p:pic>
            <p:nvPicPr>
              <p:cNvPr id="100" name="Graphic 99" descr="Server with solid fill">
                <a:extLst>
                  <a:ext uri="{FF2B5EF4-FFF2-40B4-BE49-F238E27FC236}">
                    <a16:creationId xmlns:a16="http://schemas.microsoft.com/office/drawing/2014/main" id="{D930BCB3-2B7C-BC33-E400-CC7595075AD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7702" y="4873255"/>
                <a:ext cx="1013636" cy="1013636"/>
              </a:xfrm>
              <a:prstGeom prst="rect">
                <a:avLst/>
              </a:prstGeom>
            </p:spPr>
          </p:pic>
          <p:sp>
            <p:nvSpPr>
              <p:cNvPr id="101" name="TextBox 100">
                <a:extLst>
                  <a:ext uri="{FF2B5EF4-FFF2-40B4-BE49-F238E27FC236}">
                    <a16:creationId xmlns:a16="http://schemas.microsoft.com/office/drawing/2014/main" id="{A097D842-6C8C-FE60-3125-8FCF9C482CC3}"/>
                  </a:ext>
                </a:extLst>
              </p:cNvPr>
              <p:cNvSpPr txBox="1"/>
              <p:nvPr/>
            </p:nvSpPr>
            <p:spPr>
              <a:xfrm>
                <a:off x="569477" y="5742792"/>
                <a:ext cx="1561405" cy="576877"/>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Compromised Web server</a:t>
                </a:r>
                <a:endParaRPr lang="en-US" dirty="0">
                  <a:latin typeface="Times New Roman" panose="02020603050405020304" pitchFamily="18" charset="0"/>
                  <a:cs typeface="Times New Roman" panose="02020603050405020304" pitchFamily="18" charset="0"/>
                </a:endParaRPr>
              </a:p>
            </p:txBody>
          </p:sp>
        </p:grpSp>
        <p:grpSp>
          <p:nvGrpSpPr>
            <p:cNvPr id="28" name="Group 27">
              <a:extLst>
                <a:ext uri="{FF2B5EF4-FFF2-40B4-BE49-F238E27FC236}">
                  <a16:creationId xmlns:a16="http://schemas.microsoft.com/office/drawing/2014/main" id="{C91BC39A-D87C-EA2A-5DF1-D8490E680716}"/>
                </a:ext>
              </a:extLst>
            </p:cNvPr>
            <p:cNvGrpSpPr/>
            <p:nvPr/>
          </p:nvGrpSpPr>
          <p:grpSpPr>
            <a:xfrm>
              <a:off x="5463801" y="635626"/>
              <a:ext cx="501471" cy="440108"/>
              <a:chOff x="9597654" y="3360263"/>
              <a:chExt cx="1371604" cy="1359976"/>
            </a:xfrm>
          </p:grpSpPr>
          <p:sp>
            <p:nvSpPr>
              <p:cNvPr id="27" name="Rectangle: Folded Corner 26">
                <a:extLst>
                  <a:ext uri="{FF2B5EF4-FFF2-40B4-BE49-F238E27FC236}">
                    <a16:creationId xmlns:a16="http://schemas.microsoft.com/office/drawing/2014/main" id="{1A6745AA-674A-B62C-F908-C3592FA05B9D}"/>
                  </a:ext>
                </a:extLst>
              </p:cNvPr>
              <p:cNvSpPr/>
              <p:nvPr/>
            </p:nvSpPr>
            <p:spPr>
              <a:xfrm>
                <a:off x="9597657" y="3360263"/>
                <a:ext cx="1371601" cy="135997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85" name="Graphic 84" descr="Skull with solid fill">
                <a:extLst>
                  <a:ext uri="{FF2B5EF4-FFF2-40B4-BE49-F238E27FC236}">
                    <a16:creationId xmlns:a16="http://schemas.microsoft.com/office/drawing/2014/main" id="{09D0E08E-5D06-0A6C-CC4D-A5036C8C7B4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97654" y="3360263"/>
                <a:ext cx="1343571" cy="1359976"/>
              </a:xfrm>
              <a:prstGeom prst="rect">
                <a:avLst/>
              </a:prstGeom>
            </p:spPr>
          </p:pic>
        </p:grpSp>
      </p:grpSp>
      <p:sp>
        <p:nvSpPr>
          <p:cNvPr id="3" name="TextBox 2">
            <a:extLst>
              <a:ext uri="{FF2B5EF4-FFF2-40B4-BE49-F238E27FC236}">
                <a16:creationId xmlns:a16="http://schemas.microsoft.com/office/drawing/2014/main" id="{49F5A4D6-BFC7-E5A9-39EC-C05C626DB1D3}"/>
              </a:ext>
            </a:extLst>
          </p:cNvPr>
          <p:cNvSpPr txBox="1"/>
          <p:nvPr/>
        </p:nvSpPr>
        <p:spPr>
          <a:xfrm>
            <a:off x="607693" y="3389476"/>
            <a:ext cx="78708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(2)</a:t>
            </a:r>
          </a:p>
        </p:txBody>
      </p:sp>
      <p:sp>
        <p:nvSpPr>
          <p:cNvPr id="68" name="TextBox 67">
            <a:extLst>
              <a:ext uri="{FF2B5EF4-FFF2-40B4-BE49-F238E27FC236}">
                <a16:creationId xmlns:a16="http://schemas.microsoft.com/office/drawing/2014/main" id="{1B49B38A-C929-C4F8-8ABF-3609FA5510D3}"/>
              </a:ext>
            </a:extLst>
          </p:cNvPr>
          <p:cNvSpPr txBox="1"/>
          <p:nvPr/>
        </p:nvSpPr>
        <p:spPr>
          <a:xfrm>
            <a:off x="4468278" y="1013358"/>
            <a:ext cx="78708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(1)</a:t>
            </a:r>
          </a:p>
        </p:txBody>
      </p:sp>
      <p:sp>
        <p:nvSpPr>
          <p:cNvPr id="69" name="TextBox 68">
            <a:extLst>
              <a:ext uri="{FF2B5EF4-FFF2-40B4-BE49-F238E27FC236}">
                <a16:creationId xmlns:a16="http://schemas.microsoft.com/office/drawing/2014/main" id="{1946FA86-C72B-DB11-A5B7-F336FBB40D3D}"/>
              </a:ext>
            </a:extLst>
          </p:cNvPr>
          <p:cNvSpPr txBox="1"/>
          <p:nvPr/>
        </p:nvSpPr>
        <p:spPr>
          <a:xfrm>
            <a:off x="1348013" y="4600713"/>
            <a:ext cx="78708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(1)</a:t>
            </a:r>
          </a:p>
        </p:txBody>
      </p:sp>
      <p:sp>
        <p:nvSpPr>
          <p:cNvPr id="70" name="TextBox 69">
            <a:extLst>
              <a:ext uri="{FF2B5EF4-FFF2-40B4-BE49-F238E27FC236}">
                <a16:creationId xmlns:a16="http://schemas.microsoft.com/office/drawing/2014/main" id="{07FD7FBC-B4CB-EB23-B340-2EDA6AAF2507}"/>
              </a:ext>
            </a:extLst>
          </p:cNvPr>
          <p:cNvSpPr txBox="1"/>
          <p:nvPr/>
        </p:nvSpPr>
        <p:spPr>
          <a:xfrm>
            <a:off x="3871483" y="3685427"/>
            <a:ext cx="78708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(3)</a:t>
            </a:r>
          </a:p>
        </p:txBody>
      </p:sp>
      <p:grpSp>
        <p:nvGrpSpPr>
          <p:cNvPr id="6" name="Group 5">
            <a:extLst>
              <a:ext uri="{FF2B5EF4-FFF2-40B4-BE49-F238E27FC236}">
                <a16:creationId xmlns:a16="http://schemas.microsoft.com/office/drawing/2014/main" id="{D6E78B90-863B-7127-97F5-6CC4CB900378}"/>
              </a:ext>
            </a:extLst>
          </p:cNvPr>
          <p:cNvGrpSpPr/>
          <p:nvPr/>
        </p:nvGrpSpPr>
        <p:grpSpPr>
          <a:xfrm>
            <a:off x="2759106" y="4273480"/>
            <a:ext cx="3613983" cy="948949"/>
            <a:chOff x="3350744" y="4282993"/>
            <a:chExt cx="3613983" cy="948949"/>
          </a:xfrm>
        </p:grpSpPr>
        <p:grpSp>
          <p:nvGrpSpPr>
            <p:cNvPr id="4" name="Group 3">
              <a:extLst>
                <a:ext uri="{FF2B5EF4-FFF2-40B4-BE49-F238E27FC236}">
                  <a16:creationId xmlns:a16="http://schemas.microsoft.com/office/drawing/2014/main" id="{D26D589C-6D29-AE86-D31F-3F60956E9F9F}"/>
                </a:ext>
              </a:extLst>
            </p:cNvPr>
            <p:cNvGrpSpPr/>
            <p:nvPr/>
          </p:nvGrpSpPr>
          <p:grpSpPr>
            <a:xfrm>
              <a:off x="3350744" y="4282993"/>
              <a:ext cx="3159555" cy="948949"/>
              <a:chOff x="3350744" y="4282993"/>
              <a:chExt cx="3159555" cy="948949"/>
            </a:xfrm>
          </p:grpSpPr>
          <p:pic>
            <p:nvPicPr>
              <p:cNvPr id="72" name="Graphic 71" descr="Covid-19 with solid fill">
                <a:extLst>
                  <a:ext uri="{FF2B5EF4-FFF2-40B4-BE49-F238E27FC236}">
                    <a16:creationId xmlns:a16="http://schemas.microsoft.com/office/drawing/2014/main" id="{66804526-53EA-3C9A-42E3-59868E871B9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12903" y="4282993"/>
                <a:ext cx="848469" cy="814938"/>
              </a:xfrm>
              <a:prstGeom prst="rect">
                <a:avLst/>
              </a:prstGeom>
            </p:spPr>
          </p:pic>
          <p:cxnSp>
            <p:nvCxnSpPr>
              <p:cNvPr id="73" name="Straight Arrow Connector 72">
                <a:extLst>
                  <a:ext uri="{FF2B5EF4-FFF2-40B4-BE49-F238E27FC236}">
                    <a16:creationId xmlns:a16="http://schemas.microsoft.com/office/drawing/2014/main" id="{BF7A4CFC-D80F-7EC9-7856-EEAD6A72E27F}"/>
                  </a:ext>
                </a:extLst>
              </p:cNvPr>
              <p:cNvCxnSpPr>
                <a:cxnSpLocks/>
                <a:stCxn id="104" idx="2"/>
              </p:cNvCxnSpPr>
              <p:nvPr/>
            </p:nvCxnSpPr>
            <p:spPr>
              <a:xfrm flipH="1">
                <a:off x="3350744" y="4431680"/>
                <a:ext cx="3159555" cy="800262"/>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170E5FC-AC52-23A6-440B-1171C8D68E2E}"/>
                  </a:ext>
                </a:extLst>
              </p:cNvPr>
              <p:cNvCxnSpPr>
                <a:cxnSpLocks/>
                <a:stCxn id="104" idx="2"/>
              </p:cNvCxnSpPr>
              <p:nvPr/>
            </p:nvCxnSpPr>
            <p:spPr>
              <a:xfrm flipH="1">
                <a:off x="4599523" y="4431680"/>
                <a:ext cx="1910776" cy="74114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5847724-402B-84F5-69AC-211A7D9ACF9E}"/>
                  </a:ext>
                </a:extLst>
              </p:cNvPr>
              <p:cNvCxnSpPr>
                <a:cxnSpLocks/>
                <a:stCxn id="104" idx="2"/>
                <a:endCxn id="49" idx="0"/>
              </p:cNvCxnSpPr>
              <p:nvPr/>
            </p:nvCxnSpPr>
            <p:spPr>
              <a:xfrm flipH="1">
                <a:off x="5708007" y="4431680"/>
                <a:ext cx="802292" cy="661894"/>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368B7D27-3EDC-3C96-7D51-7A18CF09458B}"/>
                </a:ext>
              </a:extLst>
            </p:cNvPr>
            <p:cNvSpPr txBox="1"/>
            <p:nvPr/>
          </p:nvSpPr>
          <p:spPr>
            <a:xfrm>
              <a:off x="6177645" y="4456182"/>
              <a:ext cx="787082"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(4)</a:t>
              </a:r>
              <a:endParaRPr lang="en-US" sz="3200" b="1" dirty="0">
                <a:latin typeface="Times New Roman" panose="02020603050405020304" pitchFamily="18" charset="0"/>
                <a:cs typeface="Times New Roman" panose="02020603050405020304" pitchFamily="18" charset="0"/>
              </a:endParaRPr>
            </a:p>
          </p:txBody>
        </p:sp>
      </p:grpSp>
      <p:cxnSp>
        <p:nvCxnSpPr>
          <p:cNvPr id="12" name="Connector: Elbow 11">
            <a:extLst>
              <a:ext uri="{FF2B5EF4-FFF2-40B4-BE49-F238E27FC236}">
                <a16:creationId xmlns:a16="http://schemas.microsoft.com/office/drawing/2014/main" id="{7DD50D44-9C4C-9A18-0032-3B8AAF9088F4}"/>
              </a:ext>
            </a:extLst>
          </p:cNvPr>
          <p:cNvCxnSpPr>
            <a:stCxn id="59" idx="1"/>
            <a:endCxn id="7" idx="2"/>
          </p:cNvCxnSpPr>
          <p:nvPr/>
        </p:nvCxnSpPr>
        <p:spPr>
          <a:xfrm rot="10800000">
            <a:off x="872828" y="1962292"/>
            <a:ext cx="904013" cy="3644154"/>
          </a:xfrm>
          <a:prstGeom prst="bentConnector2">
            <a:avLst/>
          </a:prstGeom>
          <a:ln w="19050">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8CE08CCC-8A8A-7E20-DC67-B8A09A13DE27}"/>
              </a:ext>
            </a:extLst>
          </p:cNvPr>
          <p:cNvSpPr>
            <a:spLocks noGrp="1"/>
          </p:cNvSpPr>
          <p:nvPr>
            <p:ph type="sldNum" sz="quarter" idx="12"/>
          </p:nvPr>
        </p:nvSpPr>
        <p:spPr>
          <a:xfrm>
            <a:off x="8610600" y="6356350"/>
            <a:ext cx="2743200" cy="365125"/>
          </a:xfrm>
        </p:spPr>
        <p:txBody>
          <a:bodyPr/>
          <a:lstStyle/>
          <a:p>
            <a:fld id="{0527DD8D-A9B7-4B9F-9B94-2760BD69B92F}" type="slidenum">
              <a:rPr lang="en-US" smtClean="0"/>
              <a:t>15</a:t>
            </a:fld>
            <a:endParaRPr lang="en-US" dirty="0"/>
          </a:p>
        </p:txBody>
      </p:sp>
      <p:sp>
        <p:nvSpPr>
          <p:cNvPr id="8" name="Rectangle: Rounded Corners 7">
            <a:extLst>
              <a:ext uri="{FF2B5EF4-FFF2-40B4-BE49-F238E27FC236}">
                <a16:creationId xmlns:a16="http://schemas.microsoft.com/office/drawing/2014/main" id="{ADF94A77-C268-7692-BB96-5BF146C0C1A8}"/>
              </a:ext>
            </a:extLst>
          </p:cNvPr>
          <p:cNvSpPr/>
          <p:nvPr/>
        </p:nvSpPr>
        <p:spPr>
          <a:xfrm>
            <a:off x="6906591" y="194025"/>
            <a:ext cx="4853126" cy="901559"/>
          </a:xfrm>
          <a:prstGeom prst="roundRect">
            <a:avLst/>
          </a:prstGeom>
          <a:solidFill>
            <a:schemeClr val="bg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(1) Initial Access</a:t>
            </a:r>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T1190: Exploit Public-Facing Application</a:t>
            </a:r>
          </a:p>
          <a:p>
            <a:pPr marL="342900" indent="-3429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T1566: Phishing</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49944715-5494-CACE-D1AA-4CEC46871B7A}"/>
              </a:ext>
            </a:extLst>
          </p:cNvPr>
          <p:cNvSpPr/>
          <p:nvPr/>
        </p:nvSpPr>
        <p:spPr>
          <a:xfrm>
            <a:off x="6895370" y="1219286"/>
            <a:ext cx="4864345" cy="923349"/>
          </a:xfrm>
          <a:prstGeom prst="roundRect">
            <a:avLst/>
          </a:prstGeom>
          <a:solidFill>
            <a:schemeClr val="bg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(2) Command and Control (C2)</a:t>
            </a:r>
            <a:endParaRPr lang="fr-FR" sz="20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dirty="0">
                <a:solidFill>
                  <a:schemeClr val="tx1"/>
                </a:solidFill>
                <a:latin typeface="Times New Roman" panose="02020603050405020304" pitchFamily="18" charset="0"/>
                <a:cs typeface="Times New Roman" panose="02020603050405020304" pitchFamily="18" charset="0"/>
              </a:rPr>
              <a:t>T1021: Remote Services </a:t>
            </a:r>
          </a:p>
          <a:p>
            <a:pPr marL="285750" indent="-285750">
              <a:buFont typeface="Arial" panose="020B0604020202020204" pitchFamily="34" charset="0"/>
              <a:buChar char="•"/>
            </a:pPr>
            <a:r>
              <a:rPr lang="fr-FR" sz="1600" dirty="0">
                <a:solidFill>
                  <a:schemeClr val="tx1"/>
                </a:solidFill>
                <a:latin typeface="Times New Roman" panose="02020603050405020304" pitchFamily="18" charset="0"/>
                <a:cs typeface="Times New Roman" panose="02020603050405020304" pitchFamily="18" charset="0"/>
              </a:rPr>
              <a:t>T1071: Application Layer Protocol</a:t>
            </a:r>
          </a:p>
        </p:txBody>
      </p:sp>
      <p:sp>
        <p:nvSpPr>
          <p:cNvPr id="16" name="Rectangle: Rounded Corners 15">
            <a:extLst>
              <a:ext uri="{FF2B5EF4-FFF2-40B4-BE49-F238E27FC236}">
                <a16:creationId xmlns:a16="http://schemas.microsoft.com/office/drawing/2014/main" id="{C191A6BE-658B-08FD-AC0D-A261C88A3659}"/>
              </a:ext>
            </a:extLst>
          </p:cNvPr>
          <p:cNvSpPr/>
          <p:nvPr/>
        </p:nvSpPr>
        <p:spPr>
          <a:xfrm>
            <a:off x="6896651" y="2240702"/>
            <a:ext cx="4902907" cy="1724845"/>
          </a:xfrm>
          <a:prstGeom prst="roundRect">
            <a:avLst>
              <a:gd name="adj" fmla="val 11481"/>
            </a:avLst>
          </a:prstGeom>
          <a:solidFill>
            <a:schemeClr val="bg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(3) Discovery</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T1049: System Network Connections Discovery</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T1018: Remote System Discovery</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T1016.001: System Network Configuration Discovery: Internet Connection Discovery</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T1046: Network Service Discovery</a:t>
            </a:r>
          </a:p>
        </p:txBody>
      </p:sp>
      <p:sp>
        <p:nvSpPr>
          <p:cNvPr id="17" name="Rectangle: Rounded Corners 16">
            <a:extLst>
              <a:ext uri="{FF2B5EF4-FFF2-40B4-BE49-F238E27FC236}">
                <a16:creationId xmlns:a16="http://schemas.microsoft.com/office/drawing/2014/main" id="{2A4A3F2E-B5CC-4C72-03CF-081E4C60A9CE}"/>
              </a:ext>
            </a:extLst>
          </p:cNvPr>
          <p:cNvSpPr/>
          <p:nvPr/>
        </p:nvSpPr>
        <p:spPr>
          <a:xfrm>
            <a:off x="6885650" y="4065151"/>
            <a:ext cx="4923848" cy="976860"/>
          </a:xfrm>
          <a:prstGeom prst="roundRect">
            <a:avLst/>
          </a:prstGeom>
          <a:solidFill>
            <a:schemeClr val="bg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(3) Credential Access &amp; Collection</a:t>
            </a: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T1550: Use Alternate Authentication Material</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T1056: Input Capture</a:t>
            </a:r>
          </a:p>
        </p:txBody>
      </p:sp>
      <p:sp>
        <p:nvSpPr>
          <p:cNvPr id="34" name="Rectangle: Rounded Corners 33">
            <a:extLst>
              <a:ext uri="{FF2B5EF4-FFF2-40B4-BE49-F238E27FC236}">
                <a16:creationId xmlns:a16="http://schemas.microsoft.com/office/drawing/2014/main" id="{0AC6BB38-1536-96F3-CD94-02FB739EB734}"/>
              </a:ext>
            </a:extLst>
          </p:cNvPr>
          <p:cNvSpPr/>
          <p:nvPr/>
        </p:nvSpPr>
        <p:spPr>
          <a:xfrm>
            <a:off x="6895371" y="5163309"/>
            <a:ext cx="4923849" cy="716059"/>
          </a:xfrm>
          <a:prstGeom prst="roundRect">
            <a:avLst/>
          </a:prstGeom>
          <a:solidFill>
            <a:schemeClr val="bg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(4) Persistence &amp; Privilege Escalation</a:t>
            </a: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T1053.003: Scheduled Task/Job</a:t>
            </a:r>
          </a:p>
        </p:txBody>
      </p:sp>
      <p:sp>
        <p:nvSpPr>
          <p:cNvPr id="35" name="Rectangle: Rounded Corners 34">
            <a:extLst>
              <a:ext uri="{FF2B5EF4-FFF2-40B4-BE49-F238E27FC236}">
                <a16:creationId xmlns:a16="http://schemas.microsoft.com/office/drawing/2014/main" id="{F3F70565-CDD6-8495-F99B-22F5F84452F8}"/>
              </a:ext>
            </a:extLst>
          </p:cNvPr>
          <p:cNvSpPr/>
          <p:nvPr/>
        </p:nvSpPr>
        <p:spPr>
          <a:xfrm>
            <a:off x="6885651" y="5990726"/>
            <a:ext cx="4933569" cy="700613"/>
          </a:xfrm>
          <a:prstGeom prst="roundRect">
            <a:avLst/>
          </a:prstGeom>
          <a:solidFill>
            <a:schemeClr val="bg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(4) Impact</a:t>
            </a:r>
            <a:endParaRPr lang="en-US" sz="22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T1486: Data Encrypted for Impact</a:t>
            </a:r>
          </a:p>
        </p:txBody>
      </p:sp>
      <p:sp>
        <p:nvSpPr>
          <p:cNvPr id="2" name="Rectangle: Rounded Corners 1">
            <a:extLst>
              <a:ext uri="{FF2B5EF4-FFF2-40B4-BE49-F238E27FC236}">
                <a16:creationId xmlns:a16="http://schemas.microsoft.com/office/drawing/2014/main" id="{325E63AA-6905-4036-C87A-D98A9925F397}"/>
              </a:ext>
            </a:extLst>
          </p:cNvPr>
          <p:cNvSpPr/>
          <p:nvPr/>
        </p:nvSpPr>
        <p:spPr>
          <a:xfrm>
            <a:off x="6930327" y="207707"/>
            <a:ext cx="4853126" cy="901559"/>
          </a:xfrm>
          <a:prstGeom prst="roundRect">
            <a:avLst/>
          </a:prstGeom>
          <a:noFill/>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34C1008-CDFC-78B3-9345-A657E6E907F4}"/>
              </a:ext>
            </a:extLst>
          </p:cNvPr>
          <p:cNvSpPr/>
          <p:nvPr/>
        </p:nvSpPr>
        <p:spPr>
          <a:xfrm>
            <a:off x="6885649" y="2230763"/>
            <a:ext cx="4933570" cy="1741432"/>
          </a:xfrm>
          <a:prstGeom prst="roundRect">
            <a:avLst/>
          </a:prstGeom>
          <a:noFill/>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3684F0F-E770-9836-3A7E-56DBA9EA1BCD}"/>
              </a:ext>
            </a:extLst>
          </p:cNvPr>
          <p:cNvSpPr/>
          <p:nvPr/>
        </p:nvSpPr>
        <p:spPr>
          <a:xfrm>
            <a:off x="6865990" y="4048546"/>
            <a:ext cx="4933568" cy="1003405"/>
          </a:xfrm>
          <a:prstGeom prst="roundRect">
            <a:avLst/>
          </a:prstGeom>
          <a:noFill/>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5242DF3-2CC3-26D9-D87B-5DC63C57C3E0}"/>
              </a:ext>
            </a:extLst>
          </p:cNvPr>
          <p:cNvSpPr/>
          <p:nvPr/>
        </p:nvSpPr>
        <p:spPr>
          <a:xfrm>
            <a:off x="6895958" y="6007395"/>
            <a:ext cx="4933568" cy="673311"/>
          </a:xfrm>
          <a:prstGeom prst="roundRect">
            <a:avLst/>
          </a:prstGeom>
          <a:noFill/>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6417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8" grpId="0"/>
      <p:bldP spid="69" grpId="0"/>
      <p:bldP spid="70" grpId="0"/>
      <p:bldP spid="8" grpId="0" animBg="1"/>
      <p:bldP spid="15" grpId="0" animBg="1"/>
      <p:bldP spid="16" grpId="0" animBg="1"/>
      <p:bldP spid="17" grpId="0" animBg="1"/>
      <p:bldP spid="34" grpId="0" animBg="1"/>
      <p:bldP spid="35" grpId="0" animBg="1"/>
      <p:bldP spid="2"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4E56-CB27-AAEE-3914-E400EA29E66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Outline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AA0520-FCA6-FB4D-7422-B197D90F252E}"/>
              </a:ext>
            </a:extLst>
          </p:cNvPr>
          <p:cNvSpPr>
            <a:spLocks noGrp="1"/>
          </p:cNvSpPr>
          <p:nvPr>
            <p:ph idx="1"/>
          </p:nvPr>
        </p:nvSpPr>
        <p:spPr>
          <a:xfrm>
            <a:off x="2881849" y="1488669"/>
            <a:ext cx="7527426" cy="5124782"/>
          </a:xfrm>
        </p:spPr>
        <p:txBody>
          <a:bodyPr>
            <a:normAutofit lnSpcReduction="10000"/>
          </a:bodyPr>
          <a:lstStyle/>
          <a:p>
            <a:pPr>
              <a:lnSpc>
                <a:spcPct val="150000"/>
              </a:lnSpc>
            </a:pPr>
            <a:r>
              <a:rPr lang="en-US" dirty="0">
                <a:solidFill>
                  <a:schemeClr val="bg2"/>
                </a:solidFill>
                <a:latin typeface="Times New Roman" panose="02020603050405020304" pitchFamily="18" charset="0"/>
                <a:cs typeface="Times New Roman" panose="02020603050405020304" pitchFamily="18" charset="0"/>
              </a:rPr>
              <a:t>Main Idea</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Background &amp; Related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Use Case</a:t>
            </a:r>
          </a:p>
          <a:p>
            <a:pPr>
              <a:lnSpc>
                <a:spcPct val="150000"/>
              </a:lnSpc>
            </a:pPr>
            <a:r>
              <a:rPr lang="en-US" dirty="0">
                <a:latin typeface="Times New Roman" panose="02020603050405020304" pitchFamily="18" charset="0"/>
                <a:cs typeface="Times New Roman" panose="02020603050405020304" pitchFamily="18" charset="0"/>
              </a:rPr>
              <a:t>Proposed Active Defense Implementations</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Conclusion</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Future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Q &amp; A</a:t>
            </a:r>
          </a:p>
        </p:txBody>
      </p:sp>
      <p:sp>
        <p:nvSpPr>
          <p:cNvPr id="4" name="Slide Number Placeholder 3">
            <a:extLst>
              <a:ext uri="{FF2B5EF4-FFF2-40B4-BE49-F238E27FC236}">
                <a16:creationId xmlns:a16="http://schemas.microsoft.com/office/drawing/2014/main" id="{F0ED622E-13F9-5088-7BC3-1A537C53744B}"/>
              </a:ext>
            </a:extLst>
          </p:cNvPr>
          <p:cNvSpPr>
            <a:spLocks noGrp="1"/>
          </p:cNvSpPr>
          <p:nvPr>
            <p:ph type="sldNum" sz="quarter" idx="12"/>
          </p:nvPr>
        </p:nvSpPr>
        <p:spPr/>
        <p:txBody>
          <a:bodyPr/>
          <a:lstStyle/>
          <a:p>
            <a:fld id="{0527DD8D-A9B7-4B9F-9B94-2760BD69B92F}" type="slidenum">
              <a:rPr lang="en-US" smtClean="0"/>
              <a:t>16</a:t>
            </a:fld>
            <a:endParaRPr lang="en-US"/>
          </a:p>
        </p:txBody>
      </p:sp>
    </p:spTree>
    <p:extLst>
      <p:ext uri="{BB962C8B-B14F-4D97-AF65-F5344CB8AC3E}">
        <p14:creationId xmlns:p14="http://schemas.microsoft.com/office/powerpoint/2010/main" val="602672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4283-32F9-E80D-D7D4-F89041B865B3}"/>
              </a:ext>
            </a:extLst>
          </p:cNvPr>
          <p:cNvSpPr>
            <a:spLocks noGrp="1"/>
          </p:cNvSpPr>
          <p:nvPr>
            <p:ph type="title"/>
          </p:nvPr>
        </p:nvSpPr>
        <p:spPr>
          <a:xfrm>
            <a:off x="715039" y="450195"/>
            <a:ext cx="11353800" cy="1325563"/>
          </a:xfrm>
        </p:spPr>
        <p:txBody>
          <a:bodyPr>
            <a:normAutofit/>
          </a:bodyPr>
          <a:lstStyle/>
          <a:p>
            <a:r>
              <a:rPr lang="en-US" sz="4000" dirty="0">
                <a:latin typeface="Times New Roman" panose="02020603050405020304" pitchFamily="18" charset="0"/>
                <a:cs typeface="Times New Roman" panose="02020603050405020304" pitchFamily="18" charset="0"/>
              </a:rPr>
              <a:t>Initial Access: Exploiting Web Server</a:t>
            </a:r>
          </a:p>
        </p:txBody>
      </p:sp>
      <p:sp>
        <p:nvSpPr>
          <p:cNvPr id="4" name="TextBox 3">
            <a:extLst>
              <a:ext uri="{FF2B5EF4-FFF2-40B4-BE49-F238E27FC236}">
                <a16:creationId xmlns:a16="http://schemas.microsoft.com/office/drawing/2014/main" id="{B5FA0AF7-DFB1-FEB0-F79D-4065652B1733}"/>
              </a:ext>
            </a:extLst>
          </p:cNvPr>
          <p:cNvSpPr txBox="1"/>
          <p:nvPr/>
        </p:nvSpPr>
        <p:spPr>
          <a:xfrm>
            <a:off x="715039" y="1329492"/>
            <a:ext cx="11172161" cy="5078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Application Diversity</a:t>
            </a:r>
          </a:p>
          <a:p>
            <a:pPr marL="914400" lvl="1"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Mixes </a:t>
            </a:r>
            <a:r>
              <a:rPr lang="en-US" sz="2800" b="1" dirty="0">
                <a:latin typeface="Times New Roman" panose="02020603050405020304" pitchFamily="18" charset="0"/>
                <a:cs typeface="Times New Roman" panose="02020603050405020304" pitchFamily="18" charset="0"/>
              </a:rPr>
              <a:t>decoy web servers </a:t>
            </a:r>
            <a:r>
              <a:rPr lang="en-US" sz="2800" dirty="0">
                <a:latin typeface="Times New Roman" panose="02020603050405020304" pitchFamily="18" charset="0"/>
                <a:cs typeface="Times New Roman" panose="02020603050405020304" pitchFamily="18" charset="0"/>
              </a:rPr>
              <a:t>that mimics the legitimate server</a:t>
            </a:r>
          </a:p>
          <a:p>
            <a:pPr marL="285750" indent="-285750">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Network Manipulation</a:t>
            </a:r>
          </a:p>
          <a:p>
            <a:pPr marL="914400" lvl="1"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Decoy web server interacts with the adversary and alert the security team</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Introduced Vulnerabilities</a:t>
            </a:r>
          </a:p>
          <a:p>
            <a:pPr marL="914400" lvl="1" indent="-45720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Redirect </a:t>
            </a:r>
            <a:r>
              <a:rPr lang="en-US" sz="2800" dirty="0">
                <a:latin typeface="Times New Roman" panose="02020603050405020304" pitchFamily="18" charset="0"/>
                <a:cs typeface="Times New Roman" panose="02020603050405020304" pitchFamily="18" charset="0"/>
              </a:rPr>
              <a:t>the adversary from the real server and gather information about their capabilities and resources</a:t>
            </a:r>
          </a:p>
          <a:p>
            <a:pPr marL="914400" lvl="1" indent="-45720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Reveal</a:t>
            </a:r>
            <a:r>
              <a:rPr lang="en-US" sz="2800" dirty="0">
                <a:latin typeface="Times New Roman" panose="02020603050405020304" pitchFamily="18" charset="0"/>
                <a:cs typeface="Times New Roman" panose="02020603050405020304" pitchFamily="18" charset="0"/>
              </a:rPr>
              <a:t> targeting preferences, available capabilities, or even to influence future targeting decisions</a:t>
            </a:r>
          </a:p>
        </p:txBody>
      </p:sp>
      <p:sp>
        <p:nvSpPr>
          <p:cNvPr id="6" name="Slide Number Placeholder 5">
            <a:extLst>
              <a:ext uri="{FF2B5EF4-FFF2-40B4-BE49-F238E27FC236}">
                <a16:creationId xmlns:a16="http://schemas.microsoft.com/office/drawing/2014/main" id="{9EBDAD99-50DB-FA4E-946C-CB23E4854753}"/>
              </a:ext>
            </a:extLst>
          </p:cNvPr>
          <p:cNvSpPr>
            <a:spLocks noGrp="1"/>
          </p:cNvSpPr>
          <p:nvPr>
            <p:ph type="sldNum" sz="quarter" idx="12"/>
          </p:nvPr>
        </p:nvSpPr>
        <p:spPr/>
        <p:txBody>
          <a:bodyPr/>
          <a:lstStyle/>
          <a:p>
            <a:fld id="{0527DD8D-A9B7-4B9F-9B94-2760BD69B92F}" type="slidenum">
              <a:rPr lang="en-US" smtClean="0"/>
              <a:t>17</a:t>
            </a:fld>
            <a:endParaRPr lang="en-US"/>
          </a:p>
        </p:txBody>
      </p:sp>
      <p:pic>
        <p:nvPicPr>
          <p:cNvPr id="5" name="Picture 4">
            <a:extLst>
              <a:ext uri="{FF2B5EF4-FFF2-40B4-BE49-F238E27FC236}">
                <a16:creationId xmlns:a16="http://schemas.microsoft.com/office/drawing/2014/main" id="{A726CF8C-E270-AA73-159A-3576D472CFFC}"/>
              </a:ext>
            </a:extLst>
          </p:cNvPr>
          <p:cNvPicPr>
            <a:picLocks noChangeAspect="1"/>
          </p:cNvPicPr>
          <p:nvPr/>
        </p:nvPicPr>
        <p:blipFill rotWithShape="1">
          <a:blip r:embed="rId3"/>
          <a:srcRect b="31982"/>
          <a:stretch/>
        </p:blipFill>
        <p:spPr>
          <a:xfrm>
            <a:off x="8661946" y="1414614"/>
            <a:ext cx="3270664" cy="751680"/>
          </a:xfrm>
          <a:prstGeom prst="rect">
            <a:avLst/>
          </a:prstGeom>
        </p:spPr>
      </p:pic>
      <p:pic>
        <p:nvPicPr>
          <p:cNvPr id="8" name="Picture 7">
            <a:extLst>
              <a:ext uri="{FF2B5EF4-FFF2-40B4-BE49-F238E27FC236}">
                <a16:creationId xmlns:a16="http://schemas.microsoft.com/office/drawing/2014/main" id="{767EFC42-C047-C719-B031-8932FD965C2A}"/>
              </a:ext>
            </a:extLst>
          </p:cNvPr>
          <p:cNvPicPr>
            <a:picLocks noChangeAspect="1"/>
          </p:cNvPicPr>
          <p:nvPr/>
        </p:nvPicPr>
        <p:blipFill>
          <a:blip r:embed="rId4"/>
          <a:stretch>
            <a:fillRect/>
          </a:stretch>
        </p:blipFill>
        <p:spPr>
          <a:xfrm>
            <a:off x="7768382" y="2643541"/>
            <a:ext cx="4148621" cy="661953"/>
          </a:xfrm>
          <a:prstGeom prst="rect">
            <a:avLst/>
          </a:prstGeom>
        </p:spPr>
      </p:pic>
      <p:pic>
        <p:nvPicPr>
          <p:cNvPr id="24" name="Picture 23">
            <a:extLst>
              <a:ext uri="{FF2B5EF4-FFF2-40B4-BE49-F238E27FC236}">
                <a16:creationId xmlns:a16="http://schemas.microsoft.com/office/drawing/2014/main" id="{2F15E1EA-EC72-C494-F92D-E1EE318FAA61}"/>
              </a:ext>
            </a:extLst>
          </p:cNvPr>
          <p:cNvPicPr>
            <a:picLocks noChangeAspect="1"/>
          </p:cNvPicPr>
          <p:nvPr/>
        </p:nvPicPr>
        <p:blipFill>
          <a:blip r:embed="rId5"/>
          <a:stretch>
            <a:fillRect/>
          </a:stretch>
        </p:blipFill>
        <p:spPr>
          <a:xfrm>
            <a:off x="5526536" y="4214459"/>
            <a:ext cx="6451483" cy="403218"/>
          </a:xfrm>
          <a:prstGeom prst="rect">
            <a:avLst/>
          </a:prstGeom>
        </p:spPr>
      </p:pic>
    </p:spTree>
    <p:extLst>
      <p:ext uri="{BB962C8B-B14F-4D97-AF65-F5344CB8AC3E}">
        <p14:creationId xmlns:p14="http://schemas.microsoft.com/office/powerpoint/2010/main" val="382702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4EB2-634B-8421-1465-565F673FE5DA}"/>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Discovery</a:t>
            </a:r>
          </a:p>
        </p:txBody>
      </p:sp>
      <p:sp>
        <p:nvSpPr>
          <p:cNvPr id="3" name="Content Placeholder 2">
            <a:extLst>
              <a:ext uri="{FF2B5EF4-FFF2-40B4-BE49-F238E27FC236}">
                <a16:creationId xmlns:a16="http://schemas.microsoft.com/office/drawing/2014/main" id="{7E28CEE9-05B6-CD30-B129-939544B622E6}"/>
              </a:ext>
            </a:extLst>
          </p:cNvPr>
          <p:cNvSpPr>
            <a:spLocks noGrp="1"/>
          </p:cNvSpPr>
          <p:nvPr>
            <p:ph idx="1"/>
          </p:nvPr>
        </p:nvSpPr>
        <p:spPr>
          <a:xfrm>
            <a:off x="838200" y="1690687"/>
            <a:ext cx="10515600" cy="4699479"/>
          </a:xfrm>
        </p:spPr>
        <p:txBody>
          <a:bodyPr>
            <a:normAutofit fontScale="92500" lnSpcReduction="10000"/>
          </a:bodyPr>
          <a:lstStyle/>
          <a:p>
            <a:r>
              <a:rPr lang="en-US" sz="3200" dirty="0">
                <a:latin typeface="Times New Roman" panose="02020603050405020304" pitchFamily="18" charset="0"/>
                <a:cs typeface="Times New Roman" panose="02020603050405020304" pitchFamily="18" charset="0"/>
              </a:rPr>
              <a:t>Software Manipulation</a:t>
            </a:r>
          </a:p>
          <a:p>
            <a:pPr lvl="1">
              <a:buFont typeface="Wingdings" panose="05000000000000000000" pitchFamily="2" charset="2"/>
              <a:buChar char="§"/>
            </a:pPr>
            <a:r>
              <a:rPr lang="en-US" sz="3000" b="1" dirty="0">
                <a:latin typeface="Times New Roman" panose="02020603050405020304" pitchFamily="18" charset="0"/>
                <a:cs typeface="Times New Roman" panose="02020603050405020304" pitchFamily="18" charset="0"/>
              </a:rPr>
              <a:t>Decoy Endpoint</a:t>
            </a:r>
          </a:p>
          <a:p>
            <a:pPr lvl="1">
              <a:buFont typeface="Wingdings" panose="05000000000000000000" pitchFamily="2" charset="2"/>
              <a:buChar char="§"/>
            </a:pPr>
            <a:r>
              <a:rPr lang="en-US" sz="3000" b="1" dirty="0">
                <a:latin typeface="Times New Roman" panose="02020603050405020304" pitchFamily="18" charset="0"/>
                <a:cs typeface="Times New Roman" panose="02020603050405020304" pitchFamily="18" charset="0"/>
              </a:rPr>
              <a:t>Decoy AD</a:t>
            </a: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Pocket Litter</a:t>
            </a:r>
          </a:p>
          <a:p>
            <a:pPr lvl="1">
              <a:buFont typeface="Wingdings" panose="05000000000000000000" pitchFamily="2" charset="2"/>
              <a:buChar char="§"/>
            </a:pPr>
            <a:r>
              <a:rPr lang="en-US" sz="3000" dirty="0">
                <a:latin typeface="Times New Roman" panose="02020603050405020304" pitchFamily="18" charset="0"/>
                <a:cs typeface="Times New Roman" panose="02020603050405020304" pitchFamily="18" charset="0"/>
              </a:rPr>
              <a:t>Decoys provides fake information, such as IP addresses and domain account names</a:t>
            </a:r>
          </a:p>
          <a:p>
            <a:r>
              <a:rPr lang="en-US" sz="3200" dirty="0">
                <a:latin typeface="Times New Roman" panose="02020603050405020304" pitchFamily="18" charset="0"/>
                <a:cs typeface="Times New Roman" panose="02020603050405020304" pitchFamily="18" charset="0"/>
              </a:rPr>
              <a:t>Network Manipulation</a:t>
            </a:r>
          </a:p>
          <a:p>
            <a:pPr lvl="1">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Install a module at the endpoints that monitor any scans directed to </a:t>
            </a:r>
            <a:r>
              <a:rPr lang="en-US" sz="3200" b="1" dirty="0">
                <a:latin typeface="Times New Roman" panose="02020603050405020304" pitchFamily="18" charset="0"/>
                <a:cs typeface="Times New Roman" panose="02020603050405020304" pitchFamily="18" charset="0"/>
              </a:rPr>
              <a:t>a closed port</a:t>
            </a:r>
          </a:p>
          <a:p>
            <a:pPr lvl="1">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Scans sent to a non-existent device or service are deemed suspicious</a:t>
            </a:r>
          </a:p>
        </p:txBody>
      </p:sp>
      <p:sp>
        <p:nvSpPr>
          <p:cNvPr id="6" name="Slide Number Placeholder 5">
            <a:extLst>
              <a:ext uri="{FF2B5EF4-FFF2-40B4-BE49-F238E27FC236}">
                <a16:creationId xmlns:a16="http://schemas.microsoft.com/office/drawing/2014/main" id="{1D065DE1-8683-7493-C848-049EE78DD400}"/>
              </a:ext>
            </a:extLst>
          </p:cNvPr>
          <p:cNvSpPr>
            <a:spLocks noGrp="1"/>
          </p:cNvSpPr>
          <p:nvPr>
            <p:ph type="sldNum" sz="quarter" idx="12"/>
          </p:nvPr>
        </p:nvSpPr>
        <p:spPr/>
        <p:txBody>
          <a:bodyPr/>
          <a:lstStyle/>
          <a:p>
            <a:fld id="{0527DD8D-A9B7-4B9F-9B94-2760BD69B92F}" type="slidenum">
              <a:rPr lang="en-US" smtClean="0"/>
              <a:t>18</a:t>
            </a:fld>
            <a:endParaRPr lang="en-US"/>
          </a:p>
        </p:txBody>
      </p:sp>
      <p:pic>
        <p:nvPicPr>
          <p:cNvPr id="5" name="Picture 4">
            <a:extLst>
              <a:ext uri="{FF2B5EF4-FFF2-40B4-BE49-F238E27FC236}">
                <a16:creationId xmlns:a16="http://schemas.microsoft.com/office/drawing/2014/main" id="{5B5A9F91-3EF9-E6A2-B090-90DE2E84B7C9}"/>
              </a:ext>
            </a:extLst>
          </p:cNvPr>
          <p:cNvPicPr>
            <a:picLocks noChangeAspect="1"/>
          </p:cNvPicPr>
          <p:nvPr/>
        </p:nvPicPr>
        <p:blipFill>
          <a:blip r:embed="rId3"/>
          <a:stretch>
            <a:fillRect/>
          </a:stretch>
        </p:blipFill>
        <p:spPr>
          <a:xfrm>
            <a:off x="4850906" y="1535452"/>
            <a:ext cx="7105868" cy="607628"/>
          </a:xfrm>
          <a:prstGeom prst="rect">
            <a:avLst/>
          </a:prstGeom>
        </p:spPr>
      </p:pic>
      <p:pic>
        <p:nvPicPr>
          <p:cNvPr id="7" name="Picture 6">
            <a:extLst>
              <a:ext uri="{FF2B5EF4-FFF2-40B4-BE49-F238E27FC236}">
                <a16:creationId xmlns:a16="http://schemas.microsoft.com/office/drawing/2014/main" id="{DF96BA45-DDC2-7074-BDBA-583E66FCD270}"/>
              </a:ext>
            </a:extLst>
          </p:cNvPr>
          <p:cNvPicPr>
            <a:picLocks noChangeAspect="1"/>
          </p:cNvPicPr>
          <p:nvPr/>
        </p:nvPicPr>
        <p:blipFill>
          <a:blip r:embed="rId4"/>
          <a:stretch>
            <a:fillRect/>
          </a:stretch>
        </p:blipFill>
        <p:spPr>
          <a:xfrm>
            <a:off x="7808153" y="4000660"/>
            <a:ext cx="4148621" cy="661953"/>
          </a:xfrm>
          <a:prstGeom prst="rect">
            <a:avLst/>
          </a:prstGeom>
        </p:spPr>
      </p:pic>
      <p:pic>
        <p:nvPicPr>
          <p:cNvPr id="9" name="Picture 8">
            <a:extLst>
              <a:ext uri="{FF2B5EF4-FFF2-40B4-BE49-F238E27FC236}">
                <a16:creationId xmlns:a16="http://schemas.microsoft.com/office/drawing/2014/main" id="{15767708-6AD7-02A2-D5EA-27A887083A7B}"/>
              </a:ext>
            </a:extLst>
          </p:cNvPr>
          <p:cNvPicPr>
            <a:picLocks noChangeAspect="1"/>
          </p:cNvPicPr>
          <p:nvPr/>
        </p:nvPicPr>
        <p:blipFill>
          <a:blip r:embed="rId5"/>
          <a:stretch>
            <a:fillRect/>
          </a:stretch>
        </p:blipFill>
        <p:spPr>
          <a:xfrm>
            <a:off x="10237380" y="2580127"/>
            <a:ext cx="1719394" cy="766477"/>
          </a:xfrm>
          <a:prstGeom prst="rect">
            <a:avLst/>
          </a:prstGeom>
        </p:spPr>
      </p:pic>
    </p:spTree>
    <p:extLst>
      <p:ext uri="{BB962C8B-B14F-4D97-AF65-F5344CB8AC3E}">
        <p14:creationId xmlns:p14="http://schemas.microsoft.com/office/powerpoint/2010/main" val="383127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D3B5-B6B9-4B88-CE1C-B80901CF1F97}"/>
              </a:ext>
            </a:extLst>
          </p:cNvPr>
          <p:cNvSpPr>
            <a:spLocks noGrp="1"/>
          </p:cNvSpPr>
          <p:nvPr>
            <p:ph type="title"/>
          </p:nvPr>
        </p:nvSpPr>
        <p:spPr>
          <a:xfrm>
            <a:off x="622823" y="469383"/>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Decoy Endpoint: Obfuscating Ports Scans</a:t>
            </a:r>
          </a:p>
        </p:txBody>
      </p:sp>
      <p:grpSp>
        <p:nvGrpSpPr>
          <p:cNvPr id="29" name="Group 28">
            <a:extLst>
              <a:ext uri="{FF2B5EF4-FFF2-40B4-BE49-F238E27FC236}">
                <a16:creationId xmlns:a16="http://schemas.microsoft.com/office/drawing/2014/main" id="{B1181F79-2C7D-896C-6630-8EE0E7D64AC1}"/>
              </a:ext>
            </a:extLst>
          </p:cNvPr>
          <p:cNvGrpSpPr/>
          <p:nvPr/>
        </p:nvGrpSpPr>
        <p:grpSpPr>
          <a:xfrm>
            <a:off x="622823" y="1615706"/>
            <a:ext cx="1748237" cy="1582975"/>
            <a:chOff x="2122015" y="1487229"/>
            <a:chExt cx="3175591" cy="3175591"/>
          </a:xfrm>
        </p:grpSpPr>
        <p:pic>
          <p:nvPicPr>
            <p:cNvPr id="18" name="Graphic 17" descr="Laptop with solid fill">
              <a:extLst>
                <a:ext uri="{FF2B5EF4-FFF2-40B4-BE49-F238E27FC236}">
                  <a16:creationId xmlns:a16="http://schemas.microsoft.com/office/drawing/2014/main" id="{3956C740-6DE3-3B48-3963-B8CB55D717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2015" y="1487229"/>
              <a:ext cx="3175591" cy="3175591"/>
            </a:xfrm>
            <a:prstGeom prst="rect">
              <a:avLst/>
            </a:prstGeom>
          </p:spPr>
        </p:pic>
        <p:pic>
          <p:nvPicPr>
            <p:cNvPr id="9" name="Graphic 8" descr="Devil face outline with solid fill">
              <a:extLst>
                <a:ext uri="{FF2B5EF4-FFF2-40B4-BE49-F238E27FC236}">
                  <a16:creationId xmlns:a16="http://schemas.microsoft.com/office/drawing/2014/main" id="{68AE5444-892A-E1FE-6FE0-14520D7971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9762" y="2408073"/>
              <a:ext cx="980098" cy="1119153"/>
            </a:xfrm>
            <a:prstGeom prst="rect">
              <a:avLst/>
            </a:prstGeom>
          </p:spPr>
        </p:pic>
      </p:grpSp>
      <p:grpSp>
        <p:nvGrpSpPr>
          <p:cNvPr id="30" name="Group 29">
            <a:extLst>
              <a:ext uri="{FF2B5EF4-FFF2-40B4-BE49-F238E27FC236}">
                <a16:creationId xmlns:a16="http://schemas.microsoft.com/office/drawing/2014/main" id="{E2FB0B5B-C3D4-0601-186D-6CC36E1AE33A}"/>
              </a:ext>
            </a:extLst>
          </p:cNvPr>
          <p:cNvGrpSpPr/>
          <p:nvPr/>
        </p:nvGrpSpPr>
        <p:grpSpPr>
          <a:xfrm>
            <a:off x="622823" y="2973182"/>
            <a:ext cx="1748237" cy="1683878"/>
            <a:chOff x="2122015" y="1487229"/>
            <a:chExt cx="3175591" cy="3175591"/>
          </a:xfrm>
        </p:grpSpPr>
        <p:pic>
          <p:nvPicPr>
            <p:cNvPr id="31" name="Graphic 30" descr="Laptop with solid fill">
              <a:extLst>
                <a:ext uri="{FF2B5EF4-FFF2-40B4-BE49-F238E27FC236}">
                  <a16:creationId xmlns:a16="http://schemas.microsoft.com/office/drawing/2014/main" id="{BAB7B1E1-BAD2-0687-F715-4F5BD9E714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2015" y="1487229"/>
              <a:ext cx="3175591" cy="3175591"/>
            </a:xfrm>
            <a:prstGeom prst="rect">
              <a:avLst/>
            </a:prstGeom>
          </p:spPr>
        </p:pic>
        <p:pic>
          <p:nvPicPr>
            <p:cNvPr id="32" name="Graphic 31" descr="Devil face outline with solid fill">
              <a:extLst>
                <a:ext uri="{FF2B5EF4-FFF2-40B4-BE49-F238E27FC236}">
                  <a16:creationId xmlns:a16="http://schemas.microsoft.com/office/drawing/2014/main" id="{939BA48A-3F80-A40A-C197-D7E2D79F17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9762" y="2408073"/>
              <a:ext cx="980098" cy="1119153"/>
            </a:xfrm>
            <a:prstGeom prst="rect">
              <a:avLst/>
            </a:prstGeom>
          </p:spPr>
        </p:pic>
      </p:grpSp>
      <p:grpSp>
        <p:nvGrpSpPr>
          <p:cNvPr id="66" name="Group 65">
            <a:extLst>
              <a:ext uri="{FF2B5EF4-FFF2-40B4-BE49-F238E27FC236}">
                <a16:creationId xmlns:a16="http://schemas.microsoft.com/office/drawing/2014/main" id="{D555E54B-A8D1-044E-2F27-68997D7B8FC8}"/>
              </a:ext>
            </a:extLst>
          </p:cNvPr>
          <p:cNvGrpSpPr/>
          <p:nvPr/>
        </p:nvGrpSpPr>
        <p:grpSpPr>
          <a:xfrm>
            <a:off x="4186924" y="1623284"/>
            <a:ext cx="1584251" cy="1654445"/>
            <a:chOff x="4186924" y="1801668"/>
            <a:chExt cx="1584251" cy="1654445"/>
          </a:xfrm>
        </p:grpSpPr>
        <p:pic>
          <p:nvPicPr>
            <p:cNvPr id="52" name="Graphic 51" descr="Server outline">
              <a:extLst>
                <a:ext uri="{FF2B5EF4-FFF2-40B4-BE49-F238E27FC236}">
                  <a16:creationId xmlns:a16="http://schemas.microsoft.com/office/drawing/2014/main" id="{3AABEA7F-E2AA-38D5-9164-AC772C0BBB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73526" y="1801668"/>
              <a:ext cx="1211049" cy="1211049"/>
            </a:xfrm>
            <a:prstGeom prst="rect">
              <a:avLst/>
            </a:prstGeom>
          </p:spPr>
        </p:pic>
        <p:sp>
          <p:nvSpPr>
            <p:cNvPr id="57" name="TextBox 56">
              <a:extLst>
                <a:ext uri="{FF2B5EF4-FFF2-40B4-BE49-F238E27FC236}">
                  <a16:creationId xmlns:a16="http://schemas.microsoft.com/office/drawing/2014/main" id="{8696BDCA-D6C6-9BD0-6275-7A0BB2711F20}"/>
                </a:ext>
              </a:extLst>
            </p:cNvPr>
            <p:cNvSpPr txBox="1"/>
            <p:nvPr/>
          </p:nvSpPr>
          <p:spPr>
            <a:xfrm>
              <a:off x="4186924" y="2809782"/>
              <a:ext cx="158425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Web server (port 80)</a:t>
              </a:r>
            </a:p>
          </p:txBody>
        </p:sp>
      </p:grpSp>
      <p:grpSp>
        <p:nvGrpSpPr>
          <p:cNvPr id="68" name="Group 67">
            <a:extLst>
              <a:ext uri="{FF2B5EF4-FFF2-40B4-BE49-F238E27FC236}">
                <a16:creationId xmlns:a16="http://schemas.microsoft.com/office/drawing/2014/main" id="{B847FF2A-3AC3-544A-D367-4CCA8751D43C}"/>
              </a:ext>
            </a:extLst>
          </p:cNvPr>
          <p:cNvGrpSpPr/>
          <p:nvPr/>
        </p:nvGrpSpPr>
        <p:grpSpPr>
          <a:xfrm>
            <a:off x="9162782" y="1731410"/>
            <a:ext cx="1844548" cy="1452189"/>
            <a:chOff x="9293876" y="1748144"/>
            <a:chExt cx="1871330" cy="1395214"/>
          </a:xfrm>
        </p:grpSpPr>
        <p:pic>
          <p:nvPicPr>
            <p:cNvPr id="44" name="Graphic 43" descr="Server with solid fill">
              <a:extLst>
                <a:ext uri="{FF2B5EF4-FFF2-40B4-BE49-F238E27FC236}">
                  <a16:creationId xmlns:a16="http://schemas.microsoft.com/office/drawing/2014/main" id="{CE8541F8-0D39-49DD-E58C-F34B3108C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4017" y="1748144"/>
              <a:ext cx="1211049" cy="1211049"/>
            </a:xfrm>
            <a:prstGeom prst="rect">
              <a:avLst/>
            </a:prstGeom>
          </p:spPr>
        </p:pic>
        <p:sp>
          <p:nvSpPr>
            <p:cNvPr id="67" name="TextBox 66">
              <a:extLst>
                <a:ext uri="{FF2B5EF4-FFF2-40B4-BE49-F238E27FC236}">
                  <a16:creationId xmlns:a16="http://schemas.microsoft.com/office/drawing/2014/main" id="{C91A7F3D-CC07-696C-83B0-FF357B56E6CD}"/>
                </a:ext>
              </a:extLst>
            </p:cNvPr>
            <p:cNvSpPr txBox="1"/>
            <p:nvPr/>
          </p:nvSpPr>
          <p:spPr>
            <a:xfrm>
              <a:off x="9293876" y="2788516"/>
              <a:ext cx="1871330" cy="35484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Decoy web server</a:t>
              </a:r>
            </a:p>
          </p:txBody>
        </p:sp>
      </p:grpSp>
      <p:grpSp>
        <p:nvGrpSpPr>
          <p:cNvPr id="69" name="Group 68">
            <a:extLst>
              <a:ext uri="{FF2B5EF4-FFF2-40B4-BE49-F238E27FC236}">
                <a16:creationId xmlns:a16="http://schemas.microsoft.com/office/drawing/2014/main" id="{6BC2D5D5-1B2F-3EF4-DA80-3B9A7C49FF43}"/>
              </a:ext>
            </a:extLst>
          </p:cNvPr>
          <p:cNvGrpSpPr/>
          <p:nvPr/>
        </p:nvGrpSpPr>
        <p:grpSpPr>
          <a:xfrm>
            <a:off x="4186924" y="3472611"/>
            <a:ext cx="1584251" cy="1654445"/>
            <a:chOff x="4186924" y="1801668"/>
            <a:chExt cx="1584251" cy="1654445"/>
          </a:xfrm>
        </p:grpSpPr>
        <p:pic>
          <p:nvPicPr>
            <p:cNvPr id="70" name="Graphic 69" descr="Server outline">
              <a:extLst>
                <a:ext uri="{FF2B5EF4-FFF2-40B4-BE49-F238E27FC236}">
                  <a16:creationId xmlns:a16="http://schemas.microsoft.com/office/drawing/2014/main" id="{65B03B3D-673E-F5C5-0013-A3F00636CF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73526" y="1801668"/>
              <a:ext cx="1211049" cy="1211049"/>
            </a:xfrm>
            <a:prstGeom prst="rect">
              <a:avLst/>
            </a:prstGeom>
          </p:spPr>
        </p:pic>
        <p:sp>
          <p:nvSpPr>
            <p:cNvPr id="71" name="TextBox 70">
              <a:extLst>
                <a:ext uri="{FF2B5EF4-FFF2-40B4-BE49-F238E27FC236}">
                  <a16:creationId xmlns:a16="http://schemas.microsoft.com/office/drawing/2014/main" id="{A5811C93-E304-2866-D3B2-05FA8FBBD8AF}"/>
                </a:ext>
              </a:extLst>
            </p:cNvPr>
            <p:cNvSpPr txBox="1"/>
            <p:nvPr/>
          </p:nvSpPr>
          <p:spPr>
            <a:xfrm>
              <a:off x="4186924" y="2809782"/>
              <a:ext cx="158425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DNS</a:t>
              </a:r>
              <a:r>
                <a:rPr lang="en-US" dirty="0"/>
                <a:t> </a:t>
              </a:r>
              <a:r>
                <a:rPr lang="en-US" dirty="0">
                  <a:latin typeface="Times New Roman" panose="02020603050405020304" pitchFamily="18" charset="0"/>
                  <a:cs typeface="Times New Roman" panose="02020603050405020304" pitchFamily="18" charset="0"/>
                </a:rPr>
                <a:t>server (port 53)</a:t>
              </a:r>
            </a:p>
          </p:txBody>
        </p:sp>
      </p:grpSp>
      <p:grpSp>
        <p:nvGrpSpPr>
          <p:cNvPr id="76" name="Group 75">
            <a:extLst>
              <a:ext uri="{FF2B5EF4-FFF2-40B4-BE49-F238E27FC236}">
                <a16:creationId xmlns:a16="http://schemas.microsoft.com/office/drawing/2014/main" id="{74E53CB4-9B51-425B-2618-4CB7610443C3}"/>
              </a:ext>
            </a:extLst>
          </p:cNvPr>
          <p:cNvGrpSpPr/>
          <p:nvPr/>
        </p:nvGrpSpPr>
        <p:grpSpPr>
          <a:xfrm>
            <a:off x="9168173" y="3321268"/>
            <a:ext cx="1844548" cy="1729188"/>
            <a:chOff x="9293876" y="1748144"/>
            <a:chExt cx="1871330" cy="1661345"/>
          </a:xfrm>
        </p:grpSpPr>
        <p:pic>
          <p:nvPicPr>
            <p:cNvPr id="77" name="Graphic 76" descr="Server with solid fill">
              <a:extLst>
                <a:ext uri="{FF2B5EF4-FFF2-40B4-BE49-F238E27FC236}">
                  <a16:creationId xmlns:a16="http://schemas.microsoft.com/office/drawing/2014/main" id="{A299CC0F-D903-AE04-9FF6-A73C9FA3BD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4017" y="1748144"/>
              <a:ext cx="1211049" cy="1211049"/>
            </a:xfrm>
            <a:prstGeom prst="rect">
              <a:avLst/>
            </a:prstGeom>
          </p:spPr>
        </p:pic>
        <p:sp>
          <p:nvSpPr>
            <p:cNvPr id="78" name="TextBox 77">
              <a:extLst>
                <a:ext uri="{FF2B5EF4-FFF2-40B4-BE49-F238E27FC236}">
                  <a16:creationId xmlns:a16="http://schemas.microsoft.com/office/drawing/2014/main" id="{084ED05B-E575-4E5B-F2CD-977BC174F8B1}"/>
                </a:ext>
              </a:extLst>
            </p:cNvPr>
            <p:cNvSpPr txBox="1"/>
            <p:nvPr/>
          </p:nvSpPr>
          <p:spPr>
            <a:xfrm>
              <a:off x="9293876" y="2788516"/>
              <a:ext cx="1871330" cy="620973"/>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Decoy DNS server</a:t>
              </a:r>
            </a:p>
          </p:txBody>
        </p:sp>
      </p:grpSp>
      <p:grpSp>
        <p:nvGrpSpPr>
          <p:cNvPr id="82" name="Group 81">
            <a:extLst>
              <a:ext uri="{FF2B5EF4-FFF2-40B4-BE49-F238E27FC236}">
                <a16:creationId xmlns:a16="http://schemas.microsoft.com/office/drawing/2014/main" id="{F612BED8-3C46-A352-14CB-E574088A0CC5}"/>
              </a:ext>
            </a:extLst>
          </p:cNvPr>
          <p:cNvGrpSpPr/>
          <p:nvPr/>
        </p:nvGrpSpPr>
        <p:grpSpPr>
          <a:xfrm>
            <a:off x="6576480" y="3320109"/>
            <a:ext cx="1519460" cy="2022485"/>
            <a:chOff x="6571089" y="2809782"/>
            <a:chExt cx="1349697" cy="1845311"/>
          </a:xfrm>
        </p:grpSpPr>
        <p:pic>
          <p:nvPicPr>
            <p:cNvPr id="80" name="Graphic 79" descr="Blockchain outline">
              <a:extLst>
                <a:ext uri="{FF2B5EF4-FFF2-40B4-BE49-F238E27FC236}">
                  <a16:creationId xmlns:a16="http://schemas.microsoft.com/office/drawing/2014/main" id="{83CB9F72-4034-441B-5B2C-A364B37548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12591" y="2809782"/>
              <a:ext cx="914400" cy="914400"/>
            </a:xfrm>
            <a:prstGeom prst="rect">
              <a:avLst/>
            </a:prstGeom>
          </p:spPr>
        </p:pic>
        <p:sp>
          <p:nvSpPr>
            <p:cNvPr id="81" name="TextBox 80">
              <a:extLst>
                <a:ext uri="{FF2B5EF4-FFF2-40B4-BE49-F238E27FC236}">
                  <a16:creationId xmlns:a16="http://schemas.microsoft.com/office/drawing/2014/main" id="{251B4DEF-3A72-85FB-0852-838A39C7532A}"/>
                </a:ext>
              </a:extLst>
            </p:cNvPr>
            <p:cNvSpPr txBox="1"/>
            <p:nvPr/>
          </p:nvSpPr>
          <p:spPr>
            <a:xfrm>
              <a:off x="6571089" y="3731763"/>
              <a:ext cx="1349697"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Deception Engagement Server</a:t>
              </a:r>
            </a:p>
          </p:txBody>
        </p:sp>
      </p:grpSp>
      <p:grpSp>
        <p:nvGrpSpPr>
          <p:cNvPr id="83" name="Group 82">
            <a:extLst>
              <a:ext uri="{FF2B5EF4-FFF2-40B4-BE49-F238E27FC236}">
                <a16:creationId xmlns:a16="http://schemas.microsoft.com/office/drawing/2014/main" id="{F910AD53-4159-B510-9FF3-480D766FF208}"/>
              </a:ext>
            </a:extLst>
          </p:cNvPr>
          <p:cNvGrpSpPr/>
          <p:nvPr/>
        </p:nvGrpSpPr>
        <p:grpSpPr>
          <a:xfrm>
            <a:off x="9162782" y="5089441"/>
            <a:ext cx="1844548" cy="1452189"/>
            <a:chOff x="9293876" y="1748144"/>
            <a:chExt cx="1871330" cy="1395214"/>
          </a:xfrm>
        </p:grpSpPr>
        <p:pic>
          <p:nvPicPr>
            <p:cNvPr id="84" name="Graphic 83" descr="Server with solid fill">
              <a:extLst>
                <a:ext uri="{FF2B5EF4-FFF2-40B4-BE49-F238E27FC236}">
                  <a16:creationId xmlns:a16="http://schemas.microsoft.com/office/drawing/2014/main" id="{054534F7-4D87-D4D9-9779-7011A7FA3F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4017" y="1748144"/>
              <a:ext cx="1211049" cy="1211049"/>
            </a:xfrm>
            <a:prstGeom prst="rect">
              <a:avLst/>
            </a:prstGeom>
          </p:spPr>
        </p:pic>
        <p:sp>
          <p:nvSpPr>
            <p:cNvPr id="85" name="TextBox 84">
              <a:extLst>
                <a:ext uri="{FF2B5EF4-FFF2-40B4-BE49-F238E27FC236}">
                  <a16:creationId xmlns:a16="http://schemas.microsoft.com/office/drawing/2014/main" id="{A0AC68FE-809F-203A-4206-8AFA40647562}"/>
                </a:ext>
              </a:extLst>
            </p:cNvPr>
            <p:cNvSpPr txBox="1"/>
            <p:nvPr/>
          </p:nvSpPr>
          <p:spPr>
            <a:xfrm>
              <a:off x="9293876" y="2788516"/>
              <a:ext cx="1871330" cy="35484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Decoys</a:t>
              </a:r>
            </a:p>
          </p:txBody>
        </p:sp>
      </p:grpSp>
      <p:grpSp>
        <p:nvGrpSpPr>
          <p:cNvPr id="33" name="Group 32">
            <a:extLst>
              <a:ext uri="{FF2B5EF4-FFF2-40B4-BE49-F238E27FC236}">
                <a16:creationId xmlns:a16="http://schemas.microsoft.com/office/drawing/2014/main" id="{5788F61B-8B98-7AC0-FB3A-E08A0CF1C723}"/>
              </a:ext>
            </a:extLst>
          </p:cNvPr>
          <p:cNvGrpSpPr/>
          <p:nvPr/>
        </p:nvGrpSpPr>
        <p:grpSpPr>
          <a:xfrm>
            <a:off x="633456" y="4560977"/>
            <a:ext cx="1748237" cy="1701600"/>
            <a:chOff x="2122015" y="1487229"/>
            <a:chExt cx="3175591" cy="3175591"/>
          </a:xfrm>
        </p:grpSpPr>
        <p:pic>
          <p:nvPicPr>
            <p:cNvPr id="34" name="Graphic 33" descr="Laptop with solid fill">
              <a:extLst>
                <a:ext uri="{FF2B5EF4-FFF2-40B4-BE49-F238E27FC236}">
                  <a16:creationId xmlns:a16="http://schemas.microsoft.com/office/drawing/2014/main" id="{9F92652A-249B-F3E5-EEB3-F7C3AC27F3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2015" y="1487229"/>
              <a:ext cx="3175591" cy="3175591"/>
            </a:xfrm>
            <a:prstGeom prst="rect">
              <a:avLst/>
            </a:prstGeom>
          </p:spPr>
        </p:pic>
        <p:pic>
          <p:nvPicPr>
            <p:cNvPr id="35" name="Graphic 34" descr="Devil face outline with solid fill">
              <a:extLst>
                <a:ext uri="{FF2B5EF4-FFF2-40B4-BE49-F238E27FC236}">
                  <a16:creationId xmlns:a16="http://schemas.microsoft.com/office/drawing/2014/main" id="{5E84F4C9-7C84-CABF-26C8-7A5C1CAFDA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9762" y="2408073"/>
              <a:ext cx="980098" cy="1119153"/>
            </a:xfrm>
            <a:prstGeom prst="rect">
              <a:avLst/>
            </a:prstGeom>
          </p:spPr>
        </p:pic>
      </p:grpSp>
      <p:grpSp>
        <p:nvGrpSpPr>
          <p:cNvPr id="88" name="Group 87">
            <a:extLst>
              <a:ext uri="{FF2B5EF4-FFF2-40B4-BE49-F238E27FC236}">
                <a16:creationId xmlns:a16="http://schemas.microsoft.com/office/drawing/2014/main" id="{5176C753-1E46-CFB3-DB84-F6688E2789D3}"/>
              </a:ext>
            </a:extLst>
          </p:cNvPr>
          <p:cNvGrpSpPr/>
          <p:nvPr/>
        </p:nvGrpSpPr>
        <p:grpSpPr>
          <a:xfrm>
            <a:off x="510364" y="4818853"/>
            <a:ext cx="1913860" cy="1636592"/>
            <a:chOff x="510364" y="4818853"/>
            <a:chExt cx="1913860" cy="1636592"/>
          </a:xfrm>
        </p:grpSpPr>
        <p:sp>
          <p:nvSpPr>
            <p:cNvPr id="86" name="Rectangle 85">
              <a:extLst>
                <a:ext uri="{FF2B5EF4-FFF2-40B4-BE49-F238E27FC236}">
                  <a16:creationId xmlns:a16="http://schemas.microsoft.com/office/drawing/2014/main" id="{913F682D-906E-3522-69B8-8EDC0C392A34}"/>
                </a:ext>
              </a:extLst>
            </p:cNvPr>
            <p:cNvSpPr/>
            <p:nvPr/>
          </p:nvSpPr>
          <p:spPr>
            <a:xfrm>
              <a:off x="510364" y="4818853"/>
              <a:ext cx="1903227" cy="126050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TextBox 86">
              <a:extLst>
                <a:ext uri="{FF2B5EF4-FFF2-40B4-BE49-F238E27FC236}">
                  <a16:creationId xmlns:a16="http://schemas.microsoft.com/office/drawing/2014/main" id="{0F3D5FEC-AD3F-CD8E-30BF-C384E1CCA765}"/>
                </a:ext>
              </a:extLst>
            </p:cNvPr>
            <p:cNvSpPr txBox="1"/>
            <p:nvPr/>
          </p:nvSpPr>
          <p:spPr>
            <a:xfrm>
              <a:off x="520997" y="6055335"/>
              <a:ext cx="1903227"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Quarantine</a:t>
              </a:r>
            </a:p>
          </p:txBody>
        </p:sp>
      </p:grpSp>
      <p:cxnSp>
        <p:nvCxnSpPr>
          <p:cNvPr id="96" name="Straight Arrow Connector 95">
            <a:extLst>
              <a:ext uri="{FF2B5EF4-FFF2-40B4-BE49-F238E27FC236}">
                <a16:creationId xmlns:a16="http://schemas.microsoft.com/office/drawing/2014/main" id="{8B9FF13A-F227-6F60-D1A1-BD03619C66EC}"/>
              </a:ext>
            </a:extLst>
          </p:cNvPr>
          <p:cNvCxnSpPr>
            <a:cxnSpLocks/>
            <a:stCxn id="70" idx="3"/>
            <a:endCxn id="80" idx="1"/>
          </p:cNvCxnSpPr>
          <p:nvPr/>
        </p:nvCxnSpPr>
        <p:spPr>
          <a:xfrm flipV="1">
            <a:off x="5584575" y="3821206"/>
            <a:ext cx="1151205" cy="25693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0" name="Connector: Elbow 99">
            <a:extLst>
              <a:ext uri="{FF2B5EF4-FFF2-40B4-BE49-F238E27FC236}">
                <a16:creationId xmlns:a16="http://schemas.microsoft.com/office/drawing/2014/main" id="{8F2EC223-8625-77FB-4D1D-01C139A85B5F}"/>
              </a:ext>
            </a:extLst>
          </p:cNvPr>
          <p:cNvCxnSpPr>
            <a:stCxn id="52" idx="3"/>
            <a:endCxn id="80" idx="0"/>
          </p:cNvCxnSpPr>
          <p:nvPr/>
        </p:nvCxnSpPr>
        <p:spPr>
          <a:xfrm>
            <a:off x="5584575" y="2228809"/>
            <a:ext cx="1665911" cy="1091300"/>
          </a:xfrm>
          <a:prstGeom prst="bentConnector2">
            <a:avLst/>
          </a:prstGeom>
          <a:ln w="28575">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02" name="Connector: Elbow 101">
            <a:extLst>
              <a:ext uri="{FF2B5EF4-FFF2-40B4-BE49-F238E27FC236}">
                <a16:creationId xmlns:a16="http://schemas.microsoft.com/office/drawing/2014/main" id="{0C52CEA1-36F2-6E1F-A96E-5235209A85A1}"/>
              </a:ext>
            </a:extLst>
          </p:cNvPr>
          <p:cNvCxnSpPr>
            <a:stCxn id="80" idx="3"/>
            <a:endCxn id="44" idx="1"/>
          </p:cNvCxnSpPr>
          <p:nvPr/>
        </p:nvCxnSpPr>
        <p:spPr>
          <a:xfrm flipV="1">
            <a:off x="7765192" y="2361662"/>
            <a:ext cx="1723006" cy="1459544"/>
          </a:xfrm>
          <a:prstGeom prst="bentConnector3">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4" name="Connector: Elbow 103">
            <a:extLst>
              <a:ext uri="{FF2B5EF4-FFF2-40B4-BE49-F238E27FC236}">
                <a16:creationId xmlns:a16="http://schemas.microsoft.com/office/drawing/2014/main" id="{85776297-0B4A-7A2D-1ED5-57330288241B}"/>
              </a:ext>
            </a:extLst>
          </p:cNvPr>
          <p:cNvCxnSpPr>
            <a:cxnSpLocks/>
            <a:stCxn id="80" idx="3"/>
            <a:endCxn id="77" idx="1"/>
          </p:cNvCxnSpPr>
          <p:nvPr/>
        </p:nvCxnSpPr>
        <p:spPr>
          <a:xfrm>
            <a:off x="7765192" y="3821206"/>
            <a:ext cx="1728397" cy="130314"/>
          </a:xfrm>
          <a:prstGeom prst="bentConnector3">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7" name="Connector: Elbow 106">
            <a:extLst>
              <a:ext uri="{FF2B5EF4-FFF2-40B4-BE49-F238E27FC236}">
                <a16:creationId xmlns:a16="http://schemas.microsoft.com/office/drawing/2014/main" id="{A617CCDA-3D74-4F05-521A-A729A72615FD}"/>
              </a:ext>
            </a:extLst>
          </p:cNvPr>
          <p:cNvCxnSpPr>
            <a:stCxn id="80" idx="3"/>
            <a:endCxn id="84" idx="1"/>
          </p:cNvCxnSpPr>
          <p:nvPr/>
        </p:nvCxnSpPr>
        <p:spPr>
          <a:xfrm>
            <a:off x="7765192" y="3821206"/>
            <a:ext cx="1723006" cy="1898487"/>
          </a:xfrm>
          <a:prstGeom prst="bentConnector3">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EB62D8B7-0413-F463-A958-25084C5E3300}"/>
              </a:ext>
            </a:extLst>
          </p:cNvPr>
          <p:cNvSpPr>
            <a:spLocks noGrp="1"/>
          </p:cNvSpPr>
          <p:nvPr>
            <p:ph type="sldNum" sz="quarter" idx="12"/>
          </p:nvPr>
        </p:nvSpPr>
        <p:spPr/>
        <p:txBody>
          <a:bodyPr/>
          <a:lstStyle/>
          <a:p>
            <a:fld id="{0527DD8D-A9B7-4B9F-9B94-2760BD69B92F}" type="slidenum">
              <a:rPr lang="en-US" smtClean="0"/>
              <a:t>19</a:t>
            </a:fld>
            <a:endParaRPr lang="en-US"/>
          </a:p>
        </p:txBody>
      </p:sp>
      <p:grpSp>
        <p:nvGrpSpPr>
          <p:cNvPr id="10" name="Group 9">
            <a:extLst>
              <a:ext uri="{FF2B5EF4-FFF2-40B4-BE49-F238E27FC236}">
                <a16:creationId xmlns:a16="http://schemas.microsoft.com/office/drawing/2014/main" id="{4CF08D17-6C87-2258-3E34-2005068E936A}"/>
              </a:ext>
            </a:extLst>
          </p:cNvPr>
          <p:cNvGrpSpPr/>
          <p:nvPr/>
        </p:nvGrpSpPr>
        <p:grpSpPr>
          <a:xfrm>
            <a:off x="2371060" y="1903228"/>
            <a:ext cx="2002466" cy="503966"/>
            <a:chOff x="2371060" y="1903228"/>
            <a:chExt cx="2002466" cy="503966"/>
          </a:xfrm>
        </p:grpSpPr>
        <p:cxnSp>
          <p:nvCxnSpPr>
            <p:cNvPr id="39" name="Straight Arrow Connector 38">
              <a:extLst>
                <a:ext uri="{FF2B5EF4-FFF2-40B4-BE49-F238E27FC236}">
                  <a16:creationId xmlns:a16="http://schemas.microsoft.com/office/drawing/2014/main" id="{C1C54823-EC50-2CF3-ECB7-F5397F73396E}"/>
                </a:ext>
              </a:extLst>
            </p:cNvPr>
            <p:cNvCxnSpPr>
              <a:cxnSpLocks/>
              <a:stCxn id="18" idx="3"/>
              <a:endCxn id="52" idx="1"/>
            </p:cNvCxnSpPr>
            <p:nvPr/>
          </p:nvCxnSpPr>
          <p:spPr>
            <a:xfrm flipV="1">
              <a:off x="2371060" y="2228809"/>
              <a:ext cx="2002466" cy="17838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0500938-B1C4-99ED-64F6-DA9732E5CCAD}"/>
                </a:ext>
              </a:extLst>
            </p:cNvPr>
            <p:cNvSpPr txBox="1"/>
            <p:nvPr/>
          </p:nvSpPr>
          <p:spPr>
            <a:xfrm rot="21230078">
              <a:off x="2711302" y="1903228"/>
              <a:ext cx="138276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Port 53?</a:t>
              </a:r>
            </a:p>
          </p:txBody>
        </p:sp>
      </p:grpSp>
      <p:grpSp>
        <p:nvGrpSpPr>
          <p:cNvPr id="12" name="Group 11">
            <a:extLst>
              <a:ext uri="{FF2B5EF4-FFF2-40B4-BE49-F238E27FC236}">
                <a16:creationId xmlns:a16="http://schemas.microsoft.com/office/drawing/2014/main" id="{6BF27181-155D-AFD4-26A2-BAF9CD7A5F32}"/>
              </a:ext>
            </a:extLst>
          </p:cNvPr>
          <p:cNvGrpSpPr/>
          <p:nvPr/>
        </p:nvGrpSpPr>
        <p:grpSpPr>
          <a:xfrm>
            <a:off x="2371060" y="3606698"/>
            <a:ext cx="2002466" cy="471438"/>
            <a:chOff x="2371060" y="3606698"/>
            <a:chExt cx="2002466" cy="471438"/>
          </a:xfrm>
        </p:grpSpPr>
        <p:cxnSp>
          <p:nvCxnSpPr>
            <p:cNvPr id="73" name="Straight Arrow Connector 72">
              <a:extLst>
                <a:ext uri="{FF2B5EF4-FFF2-40B4-BE49-F238E27FC236}">
                  <a16:creationId xmlns:a16="http://schemas.microsoft.com/office/drawing/2014/main" id="{95284369-AB87-D709-414D-23EACD45E827}"/>
                </a:ext>
              </a:extLst>
            </p:cNvPr>
            <p:cNvCxnSpPr>
              <a:cxnSpLocks/>
              <a:stCxn id="31" idx="3"/>
              <a:endCxn id="70" idx="1"/>
            </p:cNvCxnSpPr>
            <p:nvPr/>
          </p:nvCxnSpPr>
          <p:spPr>
            <a:xfrm>
              <a:off x="2371060" y="3815121"/>
              <a:ext cx="2002466" cy="26301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225B9F8-E167-8629-8B35-1437B3F8AF87}"/>
                </a:ext>
              </a:extLst>
            </p:cNvPr>
            <p:cNvSpPr txBox="1"/>
            <p:nvPr/>
          </p:nvSpPr>
          <p:spPr>
            <a:xfrm rot="459694">
              <a:off x="2796137" y="3606698"/>
              <a:ext cx="157199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Port 80?</a:t>
              </a:r>
            </a:p>
          </p:txBody>
        </p:sp>
      </p:grpSp>
      <p:sp>
        <p:nvSpPr>
          <p:cNvPr id="13" name="TextBox 12">
            <a:extLst>
              <a:ext uri="{FF2B5EF4-FFF2-40B4-BE49-F238E27FC236}">
                <a16:creationId xmlns:a16="http://schemas.microsoft.com/office/drawing/2014/main" id="{EE677D8A-C99E-50E5-B2BF-9376541A57AA}"/>
              </a:ext>
            </a:extLst>
          </p:cNvPr>
          <p:cNvSpPr txBox="1"/>
          <p:nvPr/>
        </p:nvSpPr>
        <p:spPr>
          <a:xfrm>
            <a:off x="14068" y="6518142"/>
            <a:ext cx="3710763" cy="33855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Source: </a:t>
            </a:r>
            <a:r>
              <a:rPr kumimoji="1" lang="en-US" sz="1600" dirty="0">
                <a:latin typeface="Times New Roman" panose="02020603050405020304" pitchFamily="18" charset="0"/>
                <a:ea typeface="微軟正黑體" panose="020B0604030504040204" pitchFamily="34" charset="-120"/>
                <a:cs typeface="Times New Roman" panose="02020603050405020304" pitchFamily="18" charset="0"/>
              </a:rPr>
              <a:t>Sentinel.com</a:t>
            </a:r>
          </a:p>
        </p:txBody>
      </p:sp>
    </p:spTree>
    <p:extLst>
      <p:ext uri="{BB962C8B-B14F-4D97-AF65-F5344CB8AC3E}">
        <p14:creationId xmlns:p14="http://schemas.microsoft.com/office/powerpoint/2010/main" val="404539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4E56-CB27-AAEE-3914-E400EA29E66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Outline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AA0520-FCA6-FB4D-7422-B197D90F252E}"/>
              </a:ext>
            </a:extLst>
          </p:cNvPr>
          <p:cNvSpPr>
            <a:spLocks noGrp="1"/>
          </p:cNvSpPr>
          <p:nvPr>
            <p:ph idx="1"/>
          </p:nvPr>
        </p:nvSpPr>
        <p:spPr>
          <a:xfrm>
            <a:off x="2881848" y="1488669"/>
            <a:ext cx="7995259" cy="4802187"/>
          </a:xfrm>
        </p:spPr>
        <p:txBody>
          <a:bodyPr>
            <a:normAutofit fontScale="92500" lnSpcReduction="10000"/>
          </a:bodyPr>
          <a:lstStyle/>
          <a:p>
            <a:pPr>
              <a:lnSpc>
                <a:spcPct val="150000"/>
              </a:lnSpc>
            </a:pPr>
            <a:r>
              <a:rPr lang="en-US" dirty="0">
                <a:latin typeface="Times New Roman" panose="02020603050405020304" pitchFamily="18" charset="0"/>
                <a:cs typeface="Times New Roman" panose="02020603050405020304" pitchFamily="18" charset="0"/>
              </a:rPr>
              <a:t>Main Idea</a:t>
            </a:r>
          </a:p>
          <a:p>
            <a:pPr>
              <a:lnSpc>
                <a:spcPct val="150000"/>
              </a:lnSpc>
            </a:pPr>
            <a:r>
              <a:rPr lang="en-US" dirty="0">
                <a:latin typeface="Times New Roman" panose="02020603050405020304" pitchFamily="18" charset="0"/>
                <a:cs typeface="Times New Roman" panose="02020603050405020304" pitchFamily="18" charset="0"/>
              </a:rPr>
              <a:t>Background &amp; Related Work</a:t>
            </a:r>
          </a:p>
          <a:p>
            <a:pPr>
              <a:lnSpc>
                <a:spcPct val="150000"/>
              </a:lnSpc>
            </a:pPr>
            <a:r>
              <a:rPr lang="en-US" dirty="0">
                <a:latin typeface="Times New Roman" panose="02020603050405020304" pitchFamily="18" charset="0"/>
                <a:cs typeface="Times New Roman" panose="02020603050405020304" pitchFamily="18" charset="0"/>
              </a:rPr>
              <a:t>Use Case</a:t>
            </a:r>
          </a:p>
          <a:p>
            <a:pPr>
              <a:lnSpc>
                <a:spcPct val="150000"/>
              </a:lnSpc>
            </a:pPr>
            <a:r>
              <a:rPr lang="en-US" dirty="0">
                <a:latin typeface="Times New Roman" panose="02020603050405020304" pitchFamily="18" charset="0"/>
                <a:cs typeface="Times New Roman" panose="02020603050405020304" pitchFamily="18" charset="0"/>
              </a:rPr>
              <a:t>Proposed Active Defense Implementations</a:t>
            </a:r>
          </a:p>
          <a:p>
            <a:pPr>
              <a:lnSpc>
                <a:spcPct val="150000"/>
              </a:lnSpc>
            </a:pPr>
            <a:r>
              <a:rPr lang="en-US" dirty="0">
                <a:latin typeface="Times New Roman" panose="02020603050405020304" pitchFamily="18" charset="0"/>
                <a:cs typeface="Times New Roman" panose="02020603050405020304" pitchFamily="18" charset="0"/>
              </a:rPr>
              <a:t>Conclusion</a:t>
            </a:r>
          </a:p>
          <a:p>
            <a:pPr>
              <a:lnSpc>
                <a:spcPct val="150000"/>
              </a:lnSpc>
            </a:pPr>
            <a:r>
              <a:rPr lang="en-US" dirty="0">
                <a:latin typeface="Times New Roman" panose="02020603050405020304" pitchFamily="18" charset="0"/>
                <a:cs typeface="Times New Roman" panose="02020603050405020304" pitchFamily="18" charset="0"/>
              </a:rPr>
              <a:t>Future Work</a:t>
            </a:r>
          </a:p>
          <a:p>
            <a:pPr>
              <a:lnSpc>
                <a:spcPct val="150000"/>
              </a:lnSpc>
            </a:pPr>
            <a:r>
              <a:rPr lang="en-US" dirty="0">
                <a:latin typeface="Times New Roman" panose="02020603050405020304" pitchFamily="18" charset="0"/>
                <a:cs typeface="Times New Roman" panose="02020603050405020304" pitchFamily="18" charset="0"/>
              </a:rPr>
              <a:t>Q &amp; A</a:t>
            </a:r>
          </a:p>
        </p:txBody>
      </p:sp>
      <p:sp>
        <p:nvSpPr>
          <p:cNvPr id="6" name="Slide Number Placeholder 5">
            <a:extLst>
              <a:ext uri="{FF2B5EF4-FFF2-40B4-BE49-F238E27FC236}">
                <a16:creationId xmlns:a16="http://schemas.microsoft.com/office/drawing/2014/main" id="{A61BB09E-C5E4-854C-7EEA-FECEAAAC7ED6}"/>
              </a:ext>
            </a:extLst>
          </p:cNvPr>
          <p:cNvSpPr>
            <a:spLocks noGrp="1"/>
          </p:cNvSpPr>
          <p:nvPr>
            <p:ph type="sldNum" sz="quarter" idx="12"/>
          </p:nvPr>
        </p:nvSpPr>
        <p:spPr/>
        <p:txBody>
          <a:bodyPr/>
          <a:lstStyle/>
          <a:p>
            <a:fld id="{0527DD8D-A9B7-4B9F-9B94-2760BD69B92F}" type="slidenum">
              <a:rPr lang="en-US" smtClean="0"/>
              <a:t>2</a:t>
            </a:fld>
            <a:endParaRPr lang="en-US"/>
          </a:p>
        </p:txBody>
      </p:sp>
    </p:spTree>
    <p:extLst>
      <p:ext uri="{BB962C8B-B14F-4D97-AF65-F5344CB8AC3E}">
        <p14:creationId xmlns:p14="http://schemas.microsoft.com/office/powerpoint/2010/main" val="4175630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54BA497-6702-012A-B7B7-512C5F79287A}"/>
              </a:ext>
            </a:extLst>
          </p:cNvPr>
          <p:cNvGrpSpPr/>
          <p:nvPr/>
        </p:nvGrpSpPr>
        <p:grpSpPr>
          <a:xfrm>
            <a:off x="1517912" y="1590726"/>
            <a:ext cx="5763730" cy="1618843"/>
            <a:chOff x="396899" y="3823746"/>
            <a:chExt cx="3510595" cy="920078"/>
          </a:xfrm>
        </p:grpSpPr>
        <p:grpSp>
          <p:nvGrpSpPr>
            <p:cNvPr id="55" name="Group 54">
              <a:extLst>
                <a:ext uri="{FF2B5EF4-FFF2-40B4-BE49-F238E27FC236}">
                  <a16:creationId xmlns:a16="http://schemas.microsoft.com/office/drawing/2014/main" id="{D1B11DB6-26CB-627A-225F-E4A2EF539710}"/>
                </a:ext>
              </a:extLst>
            </p:cNvPr>
            <p:cNvGrpSpPr/>
            <p:nvPr/>
          </p:nvGrpSpPr>
          <p:grpSpPr>
            <a:xfrm>
              <a:off x="2091816" y="3823746"/>
              <a:ext cx="1815678" cy="920078"/>
              <a:chOff x="7245175" y="5617630"/>
              <a:chExt cx="2224776" cy="1127147"/>
            </a:xfrm>
          </p:grpSpPr>
          <p:grpSp>
            <p:nvGrpSpPr>
              <p:cNvPr id="56" name="Group 55">
                <a:extLst>
                  <a:ext uri="{FF2B5EF4-FFF2-40B4-BE49-F238E27FC236}">
                    <a16:creationId xmlns:a16="http://schemas.microsoft.com/office/drawing/2014/main" id="{DC13E74B-540D-E4CA-CC75-2F2ECDD499FC}"/>
                  </a:ext>
                </a:extLst>
              </p:cNvPr>
              <p:cNvGrpSpPr/>
              <p:nvPr/>
            </p:nvGrpSpPr>
            <p:grpSpPr>
              <a:xfrm>
                <a:off x="7245175" y="5617630"/>
                <a:ext cx="2224776" cy="1127147"/>
                <a:chOff x="7267909" y="5594570"/>
                <a:chExt cx="2224776" cy="1127147"/>
              </a:xfrm>
            </p:grpSpPr>
            <p:sp>
              <p:nvSpPr>
                <p:cNvPr id="58" name="TextBox 57">
                  <a:extLst>
                    <a:ext uri="{FF2B5EF4-FFF2-40B4-BE49-F238E27FC236}">
                      <a16:creationId xmlns:a16="http://schemas.microsoft.com/office/drawing/2014/main" id="{B509F1CD-1825-5708-B64D-444E16BA2F31}"/>
                    </a:ext>
                  </a:extLst>
                </p:cNvPr>
                <p:cNvSpPr txBox="1"/>
                <p:nvPr/>
              </p:nvSpPr>
              <p:spPr>
                <a:xfrm>
                  <a:off x="7267909" y="6428892"/>
                  <a:ext cx="2224776" cy="29282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133" dirty="0">
                      <a:latin typeface="Times New Roman" panose="02020603050405020304" pitchFamily="18" charset="0"/>
                      <a:cs typeface="Times New Roman" panose="02020603050405020304" pitchFamily="18" charset="0"/>
                    </a:rPr>
                    <a:t>Compromised PC</a:t>
                  </a:r>
                </a:p>
              </p:txBody>
            </p:sp>
            <p:pic>
              <p:nvPicPr>
                <p:cNvPr id="59" name="Graphic 58" descr="Monitor with solid fill">
                  <a:extLst>
                    <a:ext uri="{FF2B5EF4-FFF2-40B4-BE49-F238E27FC236}">
                      <a16:creationId xmlns:a16="http://schemas.microsoft.com/office/drawing/2014/main" id="{C3D82B0E-3234-5855-121A-1C1B4B927D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2594" y="5594570"/>
                  <a:ext cx="1107320" cy="983274"/>
                </a:xfrm>
                <a:prstGeom prst="rect">
                  <a:avLst/>
                </a:prstGeom>
              </p:spPr>
            </p:pic>
          </p:grpSp>
          <p:pic>
            <p:nvPicPr>
              <p:cNvPr id="57" name="Graphic 56" descr="Skull with solid fill">
                <a:extLst>
                  <a:ext uri="{FF2B5EF4-FFF2-40B4-BE49-F238E27FC236}">
                    <a16:creationId xmlns:a16="http://schemas.microsoft.com/office/drawing/2014/main" id="{386EA50B-AC17-9FF2-A3AA-6DF608663E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87068" y="5799831"/>
                <a:ext cx="512905" cy="474188"/>
              </a:xfrm>
              <a:prstGeom prst="rect">
                <a:avLst/>
              </a:prstGeom>
            </p:spPr>
          </p:pic>
        </p:grpSp>
        <p:sp>
          <p:nvSpPr>
            <p:cNvPr id="69" name="TextBox 68">
              <a:extLst>
                <a:ext uri="{FF2B5EF4-FFF2-40B4-BE49-F238E27FC236}">
                  <a16:creationId xmlns:a16="http://schemas.microsoft.com/office/drawing/2014/main" id="{1946FA86-C72B-DB11-A5B7-F336FBB40D3D}"/>
                </a:ext>
              </a:extLst>
            </p:cNvPr>
            <p:cNvSpPr txBox="1"/>
            <p:nvPr/>
          </p:nvSpPr>
          <p:spPr>
            <a:xfrm>
              <a:off x="396899" y="4105412"/>
              <a:ext cx="2536012" cy="26239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00" b="1" dirty="0">
                  <a:latin typeface="Times New Roman" panose="02020603050405020304" pitchFamily="18" charset="0"/>
                  <a:cs typeface="Times New Roman" panose="02020603050405020304" pitchFamily="18" charset="0"/>
                </a:rPr>
                <a:t>Initial Access</a:t>
              </a:r>
            </a:p>
          </p:txBody>
        </p:sp>
      </p:grpSp>
      <p:sp>
        <p:nvSpPr>
          <p:cNvPr id="70" name="TextBox 69">
            <a:extLst>
              <a:ext uri="{FF2B5EF4-FFF2-40B4-BE49-F238E27FC236}">
                <a16:creationId xmlns:a16="http://schemas.microsoft.com/office/drawing/2014/main" id="{07FD7FBC-B4CB-EB23-B340-2EDA6AAF2507}"/>
              </a:ext>
            </a:extLst>
          </p:cNvPr>
          <p:cNvSpPr txBox="1"/>
          <p:nvPr/>
        </p:nvSpPr>
        <p:spPr>
          <a:xfrm>
            <a:off x="1717112" y="3257873"/>
            <a:ext cx="3328781"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00" b="1" dirty="0">
                <a:latin typeface="Times New Roman" panose="02020603050405020304" pitchFamily="18" charset="0"/>
                <a:cs typeface="Times New Roman" panose="02020603050405020304" pitchFamily="18" charset="0"/>
              </a:rPr>
              <a:t>Discovery</a:t>
            </a:r>
          </a:p>
        </p:txBody>
      </p:sp>
      <p:grpSp>
        <p:nvGrpSpPr>
          <p:cNvPr id="3" name="Group 2">
            <a:extLst>
              <a:ext uri="{FF2B5EF4-FFF2-40B4-BE49-F238E27FC236}">
                <a16:creationId xmlns:a16="http://schemas.microsoft.com/office/drawing/2014/main" id="{6F0F52B6-C763-640A-FF27-D50FDEAEF875}"/>
              </a:ext>
            </a:extLst>
          </p:cNvPr>
          <p:cNvGrpSpPr/>
          <p:nvPr/>
        </p:nvGrpSpPr>
        <p:grpSpPr>
          <a:xfrm>
            <a:off x="7642871" y="5021620"/>
            <a:ext cx="2099604" cy="1351611"/>
            <a:chOff x="7266954" y="452321"/>
            <a:chExt cx="2031146" cy="1227282"/>
          </a:xfrm>
        </p:grpSpPr>
        <p:pic>
          <p:nvPicPr>
            <p:cNvPr id="4" name="Graphic 3" descr="Cheese with solid fill">
              <a:extLst>
                <a:ext uri="{FF2B5EF4-FFF2-40B4-BE49-F238E27FC236}">
                  <a16:creationId xmlns:a16="http://schemas.microsoft.com/office/drawing/2014/main" id="{9D654486-553A-9F37-E5EC-4D83DE1DE3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90294" y="452321"/>
              <a:ext cx="984472" cy="984472"/>
            </a:xfrm>
            <a:prstGeom prst="rect">
              <a:avLst/>
            </a:prstGeom>
          </p:spPr>
        </p:pic>
        <p:sp>
          <p:nvSpPr>
            <p:cNvPr id="5" name="TextBox 4">
              <a:extLst>
                <a:ext uri="{FF2B5EF4-FFF2-40B4-BE49-F238E27FC236}">
                  <a16:creationId xmlns:a16="http://schemas.microsoft.com/office/drawing/2014/main" id="{6FD7ED17-9F1C-60F1-5507-FBBB03B0E205}"/>
                </a:ext>
              </a:extLst>
            </p:cNvPr>
            <p:cNvSpPr txBox="1"/>
            <p:nvPr/>
          </p:nvSpPr>
          <p:spPr>
            <a:xfrm>
              <a:off x="7266954" y="1260405"/>
              <a:ext cx="2031146" cy="41919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altLang="zh-TW" sz="2400" dirty="0">
                  <a:latin typeface="Times New Roman" panose="02020603050405020304" pitchFamily="18" charset="0"/>
                  <a:cs typeface="Times New Roman" panose="02020603050405020304" pitchFamily="18" charset="0"/>
                </a:rPr>
                <a:t>Decoy AD</a:t>
              </a:r>
              <a:endParaRPr lang="en-US" sz="2400" dirty="0">
                <a:latin typeface="Times New Roman" panose="02020603050405020304" pitchFamily="18" charset="0"/>
                <a:cs typeface="Times New Roman" panose="02020603050405020304" pitchFamily="18" charset="0"/>
              </a:endParaRPr>
            </a:p>
          </p:txBody>
        </p:sp>
      </p:grpSp>
      <p:cxnSp>
        <p:nvCxnSpPr>
          <p:cNvPr id="67" name="Straight Arrow Connector 66">
            <a:extLst>
              <a:ext uri="{FF2B5EF4-FFF2-40B4-BE49-F238E27FC236}">
                <a16:creationId xmlns:a16="http://schemas.microsoft.com/office/drawing/2014/main" id="{E031DBA8-B500-722F-CD30-6F7969E6BC2D}"/>
              </a:ext>
            </a:extLst>
          </p:cNvPr>
          <p:cNvCxnSpPr>
            <a:cxnSpLocks/>
            <a:stCxn id="58" idx="2"/>
            <a:endCxn id="103" idx="0"/>
          </p:cNvCxnSpPr>
          <p:nvPr/>
        </p:nvCxnSpPr>
        <p:spPr>
          <a:xfrm>
            <a:off x="5791143" y="3209569"/>
            <a:ext cx="1201" cy="175493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D124B791-F933-520C-9095-0A456A85215F}"/>
              </a:ext>
            </a:extLst>
          </p:cNvPr>
          <p:cNvSpPr/>
          <p:nvPr/>
        </p:nvSpPr>
        <p:spPr>
          <a:xfrm>
            <a:off x="3482899" y="4007286"/>
            <a:ext cx="2978593" cy="574200"/>
          </a:xfrm>
          <a:prstGeom prst="round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133" dirty="0">
                <a:solidFill>
                  <a:schemeClr val="tx1"/>
                </a:solidFill>
                <a:latin typeface="Times New Roman" panose="02020603050405020304" pitchFamily="18" charset="0"/>
                <a:cs typeface="Times New Roman" panose="02020603050405020304" pitchFamily="18" charset="0"/>
              </a:rPr>
              <a:t>Detect suspicious query</a:t>
            </a:r>
          </a:p>
        </p:txBody>
      </p:sp>
      <p:pic>
        <p:nvPicPr>
          <p:cNvPr id="103" name="Graphic 102" descr="Database with solid fill">
            <a:extLst>
              <a:ext uri="{FF2B5EF4-FFF2-40B4-BE49-F238E27FC236}">
                <a16:creationId xmlns:a16="http://schemas.microsoft.com/office/drawing/2014/main" id="{6C823D9A-AF3A-7186-65FA-80A248822B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50778" y="4964507"/>
            <a:ext cx="1083131" cy="1131577"/>
          </a:xfrm>
          <a:prstGeom prst="rect">
            <a:avLst/>
          </a:prstGeom>
        </p:spPr>
      </p:pic>
      <p:sp>
        <p:nvSpPr>
          <p:cNvPr id="104" name="TextBox 103">
            <a:extLst>
              <a:ext uri="{FF2B5EF4-FFF2-40B4-BE49-F238E27FC236}">
                <a16:creationId xmlns:a16="http://schemas.microsoft.com/office/drawing/2014/main" id="{9A1172A4-9D16-0858-584E-C0C97AFBA5D2}"/>
              </a:ext>
            </a:extLst>
          </p:cNvPr>
          <p:cNvSpPr txBox="1"/>
          <p:nvPr/>
        </p:nvSpPr>
        <p:spPr>
          <a:xfrm>
            <a:off x="3732313" y="5911566"/>
            <a:ext cx="4369722"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00" dirty="0">
                <a:latin typeface="Times New Roman" panose="02020603050405020304" pitchFamily="18" charset="0"/>
                <a:cs typeface="Times New Roman" panose="02020603050405020304" pitchFamily="18" charset="0"/>
              </a:rPr>
              <a:t>AD with active defense</a:t>
            </a:r>
          </a:p>
        </p:txBody>
      </p:sp>
      <p:pic>
        <p:nvPicPr>
          <p:cNvPr id="8" name="Graphic 7" descr="No sign with solid fill">
            <a:extLst>
              <a:ext uri="{FF2B5EF4-FFF2-40B4-BE49-F238E27FC236}">
                <a16:creationId xmlns:a16="http://schemas.microsoft.com/office/drawing/2014/main" id="{C6CD961E-6D39-5CA7-201D-EFDBECCCF7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2314" y="4778431"/>
            <a:ext cx="748404" cy="845387"/>
          </a:xfrm>
          <a:prstGeom prst="rect">
            <a:avLst/>
          </a:prstGeom>
        </p:spPr>
      </p:pic>
      <p:cxnSp>
        <p:nvCxnSpPr>
          <p:cNvPr id="14" name="Connector: Elbow 13">
            <a:extLst>
              <a:ext uri="{FF2B5EF4-FFF2-40B4-BE49-F238E27FC236}">
                <a16:creationId xmlns:a16="http://schemas.microsoft.com/office/drawing/2014/main" id="{F807149B-2922-5476-7234-725CB78D4BDE}"/>
              </a:ext>
            </a:extLst>
          </p:cNvPr>
          <p:cNvCxnSpPr>
            <a:cxnSpLocks/>
            <a:stCxn id="4" idx="1"/>
            <a:endCxn id="58" idx="3"/>
          </p:cNvCxnSpPr>
          <p:nvPr/>
        </p:nvCxnSpPr>
        <p:spPr>
          <a:xfrm rot="10800000">
            <a:off x="7281642" y="2999288"/>
            <a:ext cx="902208" cy="2564435"/>
          </a:xfrm>
          <a:prstGeom prst="bentConnector3">
            <a:avLst>
              <a:gd name="adj1" fmla="val 5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F492C264-765F-412C-6668-86F899D88C90}"/>
              </a:ext>
            </a:extLst>
          </p:cNvPr>
          <p:cNvSpPr/>
          <p:nvPr/>
        </p:nvSpPr>
        <p:spPr>
          <a:xfrm>
            <a:off x="6673450" y="3988380"/>
            <a:ext cx="3913137" cy="574200"/>
          </a:xfrm>
          <a:prstGeom prst="round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133" dirty="0">
                <a:solidFill>
                  <a:schemeClr val="tx1"/>
                </a:solidFill>
                <a:latin typeface="Times New Roman" panose="02020603050405020304" pitchFamily="18" charset="0"/>
                <a:cs typeface="Times New Roman" panose="02020603050405020304" pitchFamily="18" charset="0"/>
              </a:rPr>
              <a:t>Respond with fake AD objects</a:t>
            </a:r>
          </a:p>
        </p:txBody>
      </p:sp>
      <p:grpSp>
        <p:nvGrpSpPr>
          <p:cNvPr id="25" name="Group 24">
            <a:extLst>
              <a:ext uri="{FF2B5EF4-FFF2-40B4-BE49-F238E27FC236}">
                <a16:creationId xmlns:a16="http://schemas.microsoft.com/office/drawing/2014/main" id="{56E742F8-416B-4569-DA8D-2718EB668B95}"/>
              </a:ext>
            </a:extLst>
          </p:cNvPr>
          <p:cNvGrpSpPr/>
          <p:nvPr/>
        </p:nvGrpSpPr>
        <p:grpSpPr>
          <a:xfrm>
            <a:off x="7996330" y="1654849"/>
            <a:ext cx="1549219" cy="1366628"/>
            <a:chOff x="5700674" y="271120"/>
            <a:chExt cx="1017175" cy="986579"/>
          </a:xfrm>
        </p:grpSpPr>
        <p:pic>
          <p:nvPicPr>
            <p:cNvPr id="23" name="Graphic 22" descr="Filing Box Archive outline">
              <a:extLst>
                <a:ext uri="{FF2B5EF4-FFF2-40B4-BE49-F238E27FC236}">
                  <a16:creationId xmlns:a16="http://schemas.microsoft.com/office/drawing/2014/main" id="{00EADBA1-7043-B074-D501-1D17AF0D582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00674" y="271120"/>
              <a:ext cx="914400" cy="914400"/>
            </a:xfrm>
            <a:prstGeom prst="rect">
              <a:avLst/>
            </a:prstGeom>
          </p:spPr>
        </p:pic>
        <p:sp>
          <p:nvSpPr>
            <p:cNvPr id="24" name="TextBox 23">
              <a:extLst>
                <a:ext uri="{FF2B5EF4-FFF2-40B4-BE49-F238E27FC236}">
                  <a16:creationId xmlns:a16="http://schemas.microsoft.com/office/drawing/2014/main" id="{D6F360DA-DF02-D97E-16D6-23735F30F139}"/>
                </a:ext>
              </a:extLst>
            </p:cNvPr>
            <p:cNvSpPr txBox="1"/>
            <p:nvPr/>
          </p:nvSpPr>
          <p:spPr>
            <a:xfrm>
              <a:off x="5810773" y="954091"/>
              <a:ext cx="907076" cy="30360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133" dirty="0">
                  <a:latin typeface="Times New Roman" panose="02020603050405020304" pitchFamily="18" charset="0"/>
                  <a:cs typeface="Times New Roman" panose="02020603050405020304" pitchFamily="18" charset="0"/>
                </a:rPr>
                <a:t>Sandbox</a:t>
              </a:r>
            </a:p>
          </p:txBody>
        </p:sp>
      </p:grpSp>
      <p:grpSp>
        <p:nvGrpSpPr>
          <p:cNvPr id="7" name="Group 6">
            <a:extLst>
              <a:ext uri="{FF2B5EF4-FFF2-40B4-BE49-F238E27FC236}">
                <a16:creationId xmlns:a16="http://schemas.microsoft.com/office/drawing/2014/main" id="{B2A36377-DE49-DD9E-397A-CE7281360035}"/>
              </a:ext>
            </a:extLst>
          </p:cNvPr>
          <p:cNvGrpSpPr/>
          <p:nvPr/>
        </p:nvGrpSpPr>
        <p:grpSpPr>
          <a:xfrm>
            <a:off x="6380189" y="1873896"/>
            <a:ext cx="1796115" cy="422934"/>
            <a:chOff x="4236735" y="424565"/>
            <a:chExt cx="1347087" cy="317201"/>
          </a:xfrm>
        </p:grpSpPr>
        <p:cxnSp>
          <p:nvCxnSpPr>
            <p:cNvPr id="28" name="Straight Arrow Connector 27">
              <a:extLst>
                <a:ext uri="{FF2B5EF4-FFF2-40B4-BE49-F238E27FC236}">
                  <a16:creationId xmlns:a16="http://schemas.microsoft.com/office/drawing/2014/main" id="{A1B16C33-45BE-E58F-C395-445AECA9860D}"/>
                </a:ext>
              </a:extLst>
            </p:cNvPr>
            <p:cNvCxnSpPr>
              <a:cxnSpLocks/>
              <a:stCxn id="59" idx="3"/>
              <a:endCxn id="23" idx="1"/>
            </p:cNvCxnSpPr>
            <p:nvPr/>
          </p:nvCxnSpPr>
          <p:spPr>
            <a:xfrm flipV="1">
              <a:off x="4236735" y="735272"/>
              <a:ext cx="1212105" cy="6494"/>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967B279-398D-7637-8374-3AA1A7C043E1}"/>
                </a:ext>
              </a:extLst>
            </p:cNvPr>
            <p:cNvSpPr txBox="1"/>
            <p:nvPr/>
          </p:nvSpPr>
          <p:spPr>
            <a:xfrm>
              <a:off x="4353234" y="424565"/>
              <a:ext cx="1230588" cy="31542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133" dirty="0">
                  <a:latin typeface="Times New Roman" panose="02020603050405020304" pitchFamily="18" charset="0"/>
                  <a:cs typeface="Times New Roman" panose="02020603050405020304" pitchFamily="18" charset="0"/>
                </a:rPr>
                <a:t>Redirect</a:t>
              </a:r>
            </a:p>
          </p:txBody>
        </p:sp>
      </p:grpSp>
      <p:sp>
        <p:nvSpPr>
          <p:cNvPr id="36" name="TextBox 35">
            <a:extLst>
              <a:ext uri="{FF2B5EF4-FFF2-40B4-BE49-F238E27FC236}">
                <a16:creationId xmlns:a16="http://schemas.microsoft.com/office/drawing/2014/main" id="{2178C1CA-87F8-05B0-37B3-DCF5BA78F089}"/>
              </a:ext>
            </a:extLst>
          </p:cNvPr>
          <p:cNvSpPr txBox="1"/>
          <p:nvPr/>
        </p:nvSpPr>
        <p:spPr>
          <a:xfrm>
            <a:off x="751578" y="789813"/>
            <a:ext cx="10331192"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Decoy AD: Active Directory Intercept on endpoint</a:t>
            </a:r>
          </a:p>
        </p:txBody>
      </p:sp>
      <p:sp>
        <p:nvSpPr>
          <p:cNvPr id="11" name="Slide Number Placeholder 5">
            <a:extLst>
              <a:ext uri="{FF2B5EF4-FFF2-40B4-BE49-F238E27FC236}">
                <a16:creationId xmlns:a16="http://schemas.microsoft.com/office/drawing/2014/main" id="{150BD03F-4A27-AB30-1D89-D23BB33FEA83}"/>
              </a:ext>
            </a:extLst>
          </p:cNvPr>
          <p:cNvSpPr>
            <a:spLocks noGrp="1"/>
          </p:cNvSpPr>
          <p:nvPr>
            <p:ph type="sldNum" sz="quarter" idx="12"/>
          </p:nvPr>
        </p:nvSpPr>
        <p:spPr>
          <a:xfrm>
            <a:off x="8610600" y="6356350"/>
            <a:ext cx="2743200" cy="365125"/>
          </a:xfrm>
        </p:spPr>
        <p:txBody>
          <a:bodyPr>
            <a:normAutofit fontScale="92500" lnSpcReduction="10000"/>
          </a:bodyPr>
          <a:lstStyle/>
          <a:p>
            <a:fld id="{0527DD8D-A9B7-4B9F-9B94-2760BD69B92F}" type="slidenum">
              <a:rPr lang="en-US" smtClean="0"/>
              <a:t>20</a:t>
            </a:fld>
            <a:endParaRPr lang="en-US" dirty="0"/>
          </a:p>
        </p:txBody>
      </p:sp>
      <p:sp>
        <p:nvSpPr>
          <p:cNvPr id="12" name="TextBox 11">
            <a:extLst>
              <a:ext uri="{FF2B5EF4-FFF2-40B4-BE49-F238E27FC236}">
                <a16:creationId xmlns:a16="http://schemas.microsoft.com/office/drawing/2014/main" id="{A883FBA9-9A0D-24FF-584F-EFB9D0E8F74B}"/>
              </a:ext>
            </a:extLst>
          </p:cNvPr>
          <p:cNvSpPr txBox="1"/>
          <p:nvPr/>
        </p:nvSpPr>
        <p:spPr>
          <a:xfrm>
            <a:off x="14068" y="6518142"/>
            <a:ext cx="3710763" cy="33855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Source: </a:t>
            </a:r>
            <a:r>
              <a:rPr kumimoji="1" lang="en-US" sz="1600" dirty="0">
                <a:latin typeface="Times New Roman" panose="02020603050405020304" pitchFamily="18" charset="0"/>
                <a:ea typeface="微軟正黑體" panose="020B0604030504040204" pitchFamily="34" charset="-120"/>
                <a:cs typeface="Times New Roman" panose="02020603050405020304" pitchFamily="18" charset="0"/>
              </a:rPr>
              <a:t>Sentinel.com</a:t>
            </a:r>
          </a:p>
        </p:txBody>
      </p:sp>
    </p:spTree>
    <p:custDataLst>
      <p:tags r:id="rId1"/>
    </p:custDataLst>
    <p:extLst>
      <p:ext uri="{BB962C8B-B14F-4D97-AF65-F5344CB8AC3E}">
        <p14:creationId xmlns:p14="http://schemas.microsoft.com/office/powerpoint/2010/main" val="343821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par>
                                <p:cTn id="16" presetID="10"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500"/>
                                        <p:tgtEl>
                                          <p:spTgt spid="10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6" grpId="0" animBg="1"/>
      <p:bldP spid="104" grpId="0"/>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9CF52-7D6F-97B8-57A8-86060F0A243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Credential Access &amp; Collection</a:t>
            </a:r>
          </a:p>
        </p:txBody>
      </p:sp>
      <p:sp>
        <p:nvSpPr>
          <p:cNvPr id="3" name="Content Placeholder 2">
            <a:extLst>
              <a:ext uri="{FF2B5EF4-FFF2-40B4-BE49-F238E27FC236}">
                <a16:creationId xmlns:a16="http://schemas.microsoft.com/office/drawing/2014/main" id="{3773BCD3-EE22-DAE5-9C2F-F531076491E0}"/>
              </a:ext>
            </a:extLst>
          </p:cNvPr>
          <p:cNvSpPr>
            <a:spLocks noGrp="1"/>
          </p:cNvSpPr>
          <p:nvPr>
            <p:ph idx="1"/>
          </p:nvPr>
        </p:nvSpPr>
        <p:spPr>
          <a:xfrm>
            <a:off x="838200" y="1690688"/>
            <a:ext cx="10515600" cy="4965293"/>
          </a:xfrm>
        </p:spPr>
        <p:txBody>
          <a:bodyPr>
            <a:normAutofit fontScale="92500" lnSpcReduction="10000"/>
          </a:bodyPr>
          <a:lstStyle/>
          <a:p>
            <a:r>
              <a:rPr lang="en-US" sz="3000" dirty="0">
                <a:latin typeface="Times New Roman" panose="02020603050405020304" pitchFamily="18" charset="0"/>
                <a:cs typeface="Times New Roman" panose="02020603050405020304" pitchFamily="18" charset="0"/>
              </a:rPr>
              <a:t>Information Manipulation</a:t>
            </a:r>
          </a:p>
          <a:p>
            <a:pPr lvl="1"/>
            <a:r>
              <a:rPr lang="en-US" sz="2600" dirty="0">
                <a:latin typeface="Times New Roman" panose="02020603050405020304" pitchFamily="18" charset="0"/>
                <a:cs typeface="Times New Roman" panose="02020603050405020304" pitchFamily="18" charset="0"/>
              </a:rPr>
              <a:t>Place fake credentials </a:t>
            </a:r>
          </a:p>
          <a:p>
            <a:pPr lvl="2"/>
            <a:r>
              <a:rPr lang="en-US" sz="2600" dirty="0">
                <a:latin typeface="Times New Roman" panose="02020603050405020304" pitchFamily="18" charset="0"/>
                <a:cs typeface="Times New Roman" panose="02020603050405020304" pitchFamily="18" charset="0"/>
              </a:rPr>
              <a:t>Usernames, passwords, and access keys by extracting password hash from either memory or hard disks (e.g., account manager or password/shadow file). </a:t>
            </a:r>
            <a:endParaRPr lang="en-US" sz="22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Security Controls</a:t>
            </a:r>
          </a:p>
          <a:p>
            <a:pPr lvl="1"/>
            <a:r>
              <a:rPr lang="en-US" sz="2600" dirty="0">
                <a:latin typeface="Times New Roman" panose="02020603050405020304" pitchFamily="18" charset="0"/>
                <a:cs typeface="Times New Roman" panose="02020603050405020304" pitchFamily="18" charset="0"/>
              </a:rPr>
              <a:t>Alter security controls to make the system </a:t>
            </a:r>
            <a:r>
              <a:rPr lang="en-US" sz="2600" b="1" dirty="0">
                <a:latin typeface="Times New Roman" panose="02020603050405020304" pitchFamily="18" charset="0"/>
                <a:cs typeface="Times New Roman" panose="02020603050405020304" pitchFamily="18" charset="0"/>
              </a:rPr>
              <a:t>more or less vulnerable </a:t>
            </a:r>
            <a:r>
              <a:rPr lang="en-US" sz="2600" dirty="0">
                <a:latin typeface="Times New Roman" panose="02020603050405020304" pitchFamily="18" charset="0"/>
                <a:cs typeface="Times New Roman" panose="02020603050405020304" pitchFamily="18" charset="0"/>
              </a:rPr>
              <a:t>to attack.</a:t>
            </a:r>
          </a:p>
          <a:p>
            <a:pPr lvl="1"/>
            <a:r>
              <a:rPr lang="en-US" sz="2600" b="1" dirty="0">
                <a:latin typeface="Times New Roman" panose="02020603050405020304" pitchFamily="18" charset="0"/>
                <a:cs typeface="Times New Roman" panose="02020603050405020304" pitchFamily="18" charset="0"/>
              </a:rPr>
              <a:t>Modifying</a:t>
            </a:r>
            <a:r>
              <a:rPr lang="en-US" sz="2600" dirty="0">
                <a:latin typeface="Times New Roman" panose="02020603050405020304" pitchFamily="18" charset="0"/>
                <a:cs typeface="Times New Roman" panose="02020603050405020304" pitchFamily="18" charset="0"/>
              </a:rPr>
              <a:t> Group Policies, disabling or enabling autorun for removable media, tightening or relaxing system firewalls.</a:t>
            </a:r>
          </a:p>
          <a:p>
            <a:r>
              <a:rPr lang="en-US" sz="3500" dirty="0">
                <a:solidFill>
                  <a:schemeClr val="tx1"/>
                </a:solidFill>
                <a:latin typeface="Times New Roman" panose="02020603050405020304" pitchFamily="18" charset="0"/>
                <a:cs typeface="Times New Roman" panose="02020603050405020304" pitchFamily="18" charset="0"/>
              </a:rPr>
              <a:t>Pocket Litter</a:t>
            </a:r>
          </a:p>
          <a:p>
            <a:pPr marL="800100" lvl="1" indent="-342900"/>
            <a:r>
              <a:rPr lang="en-US" sz="2600" dirty="0">
                <a:latin typeface="Times New Roman" panose="02020603050405020304" pitchFamily="18" charset="0"/>
                <a:cs typeface="Times New Roman" panose="02020603050405020304" pitchFamily="18" charset="0"/>
              </a:rPr>
              <a:t>B</a:t>
            </a:r>
            <a:r>
              <a:rPr lang="en-US" sz="2600" dirty="0">
                <a:solidFill>
                  <a:schemeClr val="tx1"/>
                </a:solidFill>
                <a:latin typeface="Times New Roman" panose="02020603050405020304" pitchFamily="18" charset="0"/>
                <a:cs typeface="Times New Roman" panose="02020603050405020304" pitchFamily="18" charset="0"/>
              </a:rPr>
              <a:t>rowsing history, pictures, installed software, and connection history. </a:t>
            </a:r>
          </a:p>
          <a:p>
            <a:pPr marL="800100" lvl="1" indent="-342900"/>
            <a:r>
              <a:rPr lang="en-US" sz="2600" dirty="0">
                <a:latin typeface="Times New Roman" panose="02020603050405020304" pitchFamily="18" charset="0"/>
                <a:cs typeface="Times New Roman" panose="02020603050405020304" pitchFamily="18" charset="0"/>
              </a:rPr>
              <a:t>D</a:t>
            </a:r>
            <a:r>
              <a:rPr lang="en-US" sz="2600" dirty="0">
                <a:solidFill>
                  <a:schemeClr val="tx1"/>
                </a:solidFill>
                <a:latin typeface="Times New Roman" panose="02020603050405020304" pitchFamily="18" charset="0"/>
                <a:cs typeface="Times New Roman" panose="02020603050405020304" pitchFamily="18" charset="0"/>
              </a:rPr>
              <a:t>ecoy files </a:t>
            </a:r>
            <a:r>
              <a:rPr lang="en-US" sz="2600" b="1" dirty="0">
                <a:solidFill>
                  <a:schemeClr val="tx1"/>
                </a:solidFill>
                <a:latin typeface="Times New Roman" panose="02020603050405020304" pitchFamily="18" charset="0"/>
                <a:cs typeface="Times New Roman" panose="02020603050405020304" pitchFamily="18" charset="0"/>
              </a:rPr>
              <a:t>mixed</a:t>
            </a:r>
            <a:r>
              <a:rPr lang="en-US" sz="2600" dirty="0">
                <a:solidFill>
                  <a:schemeClr val="tx1"/>
                </a:solidFill>
                <a:latin typeface="Times New Roman" panose="02020603050405020304" pitchFamily="18" charset="0"/>
                <a:cs typeface="Times New Roman" panose="02020603050405020304" pitchFamily="18" charset="0"/>
              </a:rPr>
              <a:t> with non-essential real files and encrypted using base64 or Advanced Encryption Standard (AES)</a:t>
            </a:r>
          </a:p>
        </p:txBody>
      </p:sp>
      <p:sp>
        <p:nvSpPr>
          <p:cNvPr id="6" name="Slide Number Placeholder 5">
            <a:extLst>
              <a:ext uri="{FF2B5EF4-FFF2-40B4-BE49-F238E27FC236}">
                <a16:creationId xmlns:a16="http://schemas.microsoft.com/office/drawing/2014/main" id="{CA143BF9-8BA8-D6FD-2CA3-093FAFD31A51}"/>
              </a:ext>
            </a:extLst>
          </p:cNvPr>
          <p:cNvSpPr>
            <a:spLocks noGrp="1"/>
          </p:cNvSpPr>
          <p:nvPr>
            <p:ph type="sldNum" sz="quarter" idx="12"/>
          </p:nvPr>
        </p:nvSpPr>
        <p:spPr/>
        <p:txBody>
          <a:bodyPr/>
          <a:lstStyle/>
          <a:p>
            <a:fld id="{0527DD8D-A9B7-4B9F-9B94-2760BD69B92F}" type="slidenum">
              <a:rPr lang="en-US" smtClean="0"/>
              <a:t>21</a:t>
            </a:fld>
            <a:endParaRPr lang="en-US"/>
          </a:p>
        </p:txBody>
      </p:sp>
      <p:pic>
        <p:nvPicPr>
          <p:cNvPr id="4" name="Picture 3">
            <a:extLst>
              <a:ext uri="{FF2B5EF4-FFF2-40B4-BE49-F238E27FC236}">
                <a16:creationId xmlns:a16="http://schemas.microsoft.com/office/drawing/2014/main" id="{D1852A20-A273-28A1-0383-B4DD5395E2E3}"/>
              </a:ext>
            </a:extLst>
          </p:cNvPr>
          <p:cNvPicPr>
            <a:picLocks noChangeAspect="1"/>
          </p:cNvPicPr>
          <p:nvPr/>
        </p:nvPicPr>
        <p:blipFill>
          <a:blip r:embed="rId3"/>
          <a:stretch>
            <a:fillRect/>
          </a:stretch>
        </p:blipFill>
        <p:spPr>
          <a:xfrm>
            <a:off x="9634406" y="4543853"/>
            <a:ext cx="1719394" cy="766477"/>
          </a:xfrm>
          <a:prstGeom prst="rect">
            <a:avLst/>
          </a:prstGeom>
        </p:spPr>
      </p:pic>
      <p:pic>
        <p:nvPicPr>
          <p:cNvPr id="7" name="Picture 6">
            <a:extLst>
              <a:ext uri="{FF2B5EF4-FFF2-40B4-BE49-F238E27FC236}">
                <a16:creationId xmlns:a16="http://schemas.microsoft.com/office/drawing/2014/main" id="{EF04A01B-A0C3-45CA-D99C-FDD70B9BF4F3}"/>
              </a:ext>
            </a:extLst>
          </p:cNvPr>
          <p:cNvPicPr>
            <a:picLocks noChangeAspect="1"/>
          </p:cNvPicPr>
          <p:nvPr/>
        </p:nvPicPr>
        <p:blipFill>
          <a:blip r:embed="rId4"/>
          <a:stretch>
            <a:fillRect/>
          </a:stretch>
        </p:blipFill>
        <p:spPr>
          <a:xfrm>
            <a:off x="8914118" y="1599479"/>
            <a:ext cx="2439682" cy="703628"/>
          </a:xfrm>
          <a:prstGeom prst="rect">
            <a:avLst/>
          </a:prstGeom>
        </p:spPr>
      </p:pic>
      <p:pic>
        <p:nvPicPr>
          <p:cNvPr id="9" name="Picture 8">
            <a:extLst>
              <a:ext uri="{FF2B5EF4-FFF2-40B4-BE49-F238E27FC236}">
                <a16:creationId xmlns:a16="http://schemas.microsoft.com/office/drawing/2014/main" id="{B723A2E6-5791-C82C-C912-5CF01F5DC45C}"/>
              </a:ext>
            </a:extLst>
          </p:cNvPr>
          <p:cNvPicPr>
            <a:picLocks noChangeAspect="1"/>
          </p:cNvPicPr>
          <p:nvPr/>
        </p:nvPicPr>
        <p:blipFill>
          <a:blip r:embed="rId5"/>
          <a:stretch>
            <a:fillRect/>
          </a:stretch>
        </p:blipFill>
        <p:spPr>
          <a:xfrm>
            <a:off x="8456918" y="3177931"/>
            <a:ext cx="2896882" cy="639803"/>
          </a:xfrm>
          <a:prstGeom prst="rect">
            <a:avLst/>
          </a:prstGeom>
        </p:spPr>
      </p:pic>
    </p:spTree>
    <p:extLst>
      <p:ext uri="{BB962C8B-B14F-4D97-AF65-F5344CB8AC3E}">
        <p14:creationId xmlns:p14="http://schemas.microsoft.com/office/powerpoint/2010/main" val="4204232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9CF52-7D6F-97B8-57A8-86060F0A243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Impact- The last resort </a:t>
            </a:r>
          </a:p>
        </p:txBody>
      </p:sp>
      <p:sp>
        <p:nvSpPr>
          <p:cNvPr id="3" name="Content Placeholder 2">
            <a:extLst>
              <a:ext uri="{FF2B5EF4-FFF2-40B4-BE49-F238E27FC236}">
                <a16:creationId xmlns:a16="http://schemas.microsoft.com/office/drawing/2014/main" id="{3773BCD3-EE22-DAE5-9C2F-F531076491E0}"/>
              </a:ext>
            </a:extLst>
          </p:cNvPr>
          <p:cNvSpPr>
            <a:spLocks noGrp="1"/>
          </p:cNvSpPr>
          <p:nvPr>
            <p:ph idx="1"/>
          </p:nvPr>
        </p:nvSpPr>
        <p:spPr>
          <a:xfrm>
            <a:off x="838200" y="1690688"/>
            <a:ext cx="10740657" cy="4919256"/>
          </a:xfrm>
        </p:spPr>
        <p:txBody>
          <a:bodyPr>
            <a:normAutofit fontScale="92500"/>
          </a:bodyPr>
          <a:lstStyle/>
          <a:p>
            <a:pPr>
              <a:lnSpc>
                <a:spcPct val="150000"/>
              </a:lnSpc>
            </a:pPr>
            <a:r>
              <a:rPr lang="fr-FR" sz="3200" dirty="0">
                <a:latin typeface="Times New Roman" panose="02020603050405020304" pitchFamily="18" charset="0"/>
                <a:cs typeface="Times New Roman" panose="02020603050405020304" pitchFamily="18" charset="0"/>
              </a:rPr>
              <a:t>Artifact Diversity</a:t>
            </a:r>
          </a:p>
          <a:p>
            <a:pPr lvl="1">
              <a:lnSpc>
                <a:spcPct val="100000"/>
              </a:lnSpc>
            </a:pPr>
            <a:r>
              <a:rPr lang="en-US" sz="2800" dirty="0">
                <a:latin typeface="Times New Roman" panose="02020603050405020304" pitchFamily="18" charset="0"/>
                <a:cs typeface="Times New Roman" panose="02020603050405020304" pitchFamily="18" charset="0"/>
              </a:rPr>
              <a:t>Display various system artifacts, such as browser cookies, directories.</a:t>
            </a:r>
          </a:p>
          <a:p>
            <a:pPr lvl="1">
              <a:lnSpc>
                <a:spcPct val="100000"/>
              </a:lnSpc>
            </a:pPr>
            <a:r>
              <a:rPr lang="en-US" sz="2800" dirty="0">
                <a:latin typeface="Times New Roman" panose="02020603050405020304" pitchFamily="18" charset="0"/>
                <a:cs typeface="Times New Roman" panose="02020603050405020304" pitchFamily="18" charset="0"/>
              </a:rPr>
              <a:t>Any decoy files are modified means that ransomware has been executed.</a:t>
            </a:r>
          </a:p>
          <a:p>
            <a:pPr>
              <a:lnSpc>
                <a:spcPct val="150000"/>
              </a:lnSpc>
            </a:pPr>
            <a:r>
              <a:rPr lang="fr-FR" sz="3200" dirty="0">
                <a:latin typeface="Times New Roman" panose="02020603050405020304" pitchFamily="18" charset="0"/>
                <a:cs typeface="Times New Roman" panose="02020603050405020304" pitchFamily="18" charset="0"/>
              </a:rPr>
              <a:t>Information Manipulation</a:t>
            </a:r>
          </a:p>
          <a:p>
            <a:pPr lvl="1">
              <a:lnSpc>
                <a:spcPct val="100000"/>
              </a:lnSpc>
            </a:pPr>
            <a:r>
              <a:rPr lang="en-US" sz="2800" dirty="0">
                <a:latin typeface="Times New Roman" panose="02020603050405020304" pitchFamily="18" charset="0"/>
                <a:cs typeface="Times New Roman" panose="02020603050405020304" pitchFamily="18" charset="0"/>
              </a:rPr>
              <a:t>Redirected to a VM and isolated from the system network. </a:t>
            </a:r>
          </a:p>
          <a:p>
            <a:pPr lvl="1">
              <a:lnSpc>
                <a:spcPct val="100000"/>
              </a:lnSpc>
            </a:pPr>
            <a:r>
              <a:rPr lang="en-US" sz="2800" dirty="0">
                <a:latin typeface="Times New Roman" panose="02020603050405020304" pitchFamily="18" charset="0"/>
                <a:cs typeface="Times New Roman" panose="02020603050405020304" pitchFamily="18" charset="0"/>
              </a:rPr>
              <a:t>The VM would contain decoy files, such as .doc, .xlsx, .pdf, and .mp4, are included, </a:t>
            </a:r>
            <a:r>
              <a:rPr lang="en-US" sz="2800" b="1" dirty="0">
                <a:latin typeface="Times New Roman" panose="02020603050405020304" pitchFamily="18" charset="0"/>
                <a:cs typeface="Times New Roman" panose="02020603050405020304" pitchFamily="18" charset="0"/>
              </a:rPr>
              <a:t>exceeding the quantity of actual files by one hundred times. </a:t>
            </a:r>
          </a:p>
          <a:p>
            <a:pPr lvl="1">
              <a:lnSpc>
                <a:spcPct val="100000"/>
              </a:lnSpc>
            </a:pPr>
            <a:r>
              <a:rPr lang="en-US" sz="2800" dirty="0">
                <a:latin typeface="Times New Roman" panose="02020603050405020304" pitchFamily="18" charset="0"/>
                <a:cs typeface="Times New Roman" panose="02020603050405020304" pitchFamily="18" charset="0"/>
              </a:rPr>
              <a:t>Slow down encryption rate and create the appearance that it is still carrying out its intended function. </a:t>
            </a:r>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8EB4662-E875-E464-DB84-4F9280279E54}"/>
              </a:ext>
            </a:extLst>
          </p:cNvPr>
          <p:cNvSpPr>
            <a:spLocks noGrp="1"/>
          </p:cNvSpPr>
          <p:nvPr>
            <p:ph type="sldNum" sz="quarter" idx="12"/>
          </p:nvPr>
        </p:nvSpPr>
        <p:spPr/>
        <p:txBody>
          <a:bodyPr/>
          <a:lstStyle/>
          <a:p>
            <a:fld id="{0527DD8D-A9B7-4B9F-9B94-2760BD69B92F}" type="slidenum">
              <a:rPr lang="en-US" smtClean="0"/>
              <a:t>22</a:t>
            </a:fld>
            <a:endParaRPr lang="en-US"/>
          </a:p>
        </p:txBody>
      </p:sp>
      <p:pic>
        <p:nvPicPr>
          <p:cNvPr id="5" name="Picture 4">
            <a:extLst>
              <a:ext uri="{FF2B5EF4-FFF2-40B4-BE49-F238E27FC236}">
                <a16:creationId xmlns:a16="http://schemas.microsoft.com/office/drawing/2014/main" id="{40A7A76C-CF30-6877-17A9-8A7D6FEE47C4}"/>
              </a:ext>
            </a:extLst>
          </p:cNvPr>
          <p:cNvPicPr>
            <a:picLocks noChangeAspect="1"/>
          </p:cNvPicPr>
          <p:nvPr/>
        </p:nvPicPr>
        <p:blipFill>
          <a:blip r:embed="rId3"/>
          <a:stretch>
            <a:fillRect/>
          </a:stretch>
        </p:blipFill>
        <p:spPr>
          <a:xfrm>
            <a:off x="8082641" y="1690688"/>
            <a:ext cx="3496216" cy="753676"/>
          </a:xfrm>
          <a:prstGeom prst="rect">
            <a:avLst/>
          </a:prstGeom>
        </p:spPr>
      </p:pic>
      <p:pic>
        <p:nvPicPr>
          <p:cNvPr id="8" name="Picture 7">
            <a:extLst>
              <a:ext uri="{FF2B5EF4-FFF2-40B4-BE49-F238E27FC236}">
                <a16:creationId xmlns:a16="http://schemas.microsoft.com/office/drawing/2014/main" id="{5D273275-85B7-3E37-B093-AA1D06ACD654}"/>
              </a:ext>
            </a:extLst>
          </p:cNvPr>
          <p:cNvPicPr>
            <a:picLocks noChangeAspect="1"/>
          </p:cNvPicPr>
          <p:nvPr/>
        </p:nvPicPr>
        <p:blipFill>
          <a:blip r:embed="rId4"/>
          <a:stretch>
            <a:fillRect/>
          </a:stretch>
        </p:blipFill>
        <p:spPr>
          <a:xfrm>
            <a:off x="9139175" y="3490187"/>
            <a:ext cx="2439682" cy="703628"/>
          </a:xfrm>
          <a:prstGeom prst="rect">
            <a:avLst/>
          </a:prstGeom>
        </p:spPr>
      </p:pic>
    </p:spTree>
    <p:extLst>
      <p:ext uri="{BB962C8B-B14F-4D97-AF65-F5344CB8AC3E}">
        <p14:creationId xmlns:p14="http://schemas.microsoft.com/office/powerpoint/2010/main" val="3106590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BAF238EE-23B6-9743-35B1-5FE293C8B383}"/>
              </a:ext>
            </a:extLst>
          </p:cNvPr>
          <p:cNvSpPr/>
          <p:nvPr/>
        </p:nvSpPr>
        <p:spPr>
          <a:xfrm>
            <a:off x="7488408" y="5432695"/>
            <a:ext cx="4483136" cy="965684"/>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Impact</a:t>
            </a: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EAC0015: Information Manipulation</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EAC0022: Artifact Diversity</a:t>
            </a:r>
          </a:p>
        </p:txBody>
      </p:sp>
      <p:grpSp>
        <p:nvGrpSpPr>
          <p:cNvPr id="8" name="Group 7">
            <a:extLst>
              <a:ext uri="{FF2B5EF4-FFF2-40B4-BE49-F238E27FC236}">
                <a16:creationId xmlns:a16="http://schemas.microsoft.com/office/drawing/2014/main" id="{7009E34A-A8F8-6FD2-071B-D27849F01B38}"/>
              </a:ext>
            </a:extLst>
          </p:cNvPr>
          <p:cNvGrpSpPr/>
          <p:nvPr/>
        </p:nvGrpSpPr>
        <p:grpSpPr>
          <a:xfrm>
            <a:off x="45598" y="533267"/>
            <a:ext cx="1602837" cy="1727169"/>
            <a:chOff x="794783" y="473148"/>
            <a:chExt cx="1485014" cy="1695190"/>
          </a:xfrm>
        </p:grpSpPr>
        <p:pic>
          <p:nvPicPr>
            <p:cNvPr id="5" name="Graphic 4" descr="Internet Of Things outline">
              <a:extLst>
                <a:ext uri="{FF2B5EF4-FFF2-40B4-BE49-F238E27FC236}">
                  <a16:creationId xmlns:a16="http://schemas.microsoft.com/office/drawing/2014/main" id="{3363C5B1-F59A-A05D-3468-46A38FEF0C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308" y="473148"/>
              <a:ext cx="1387549" cy="1387549"/>
            </a:xfrm>
            <a:prstGeom prst="rect">
              <a:avLst/>
            </a:prstGeom>
          </p:spPr>
        </p:pic>
        <p:sp>
          <p:nvSpPr>
            <p:cNvPr id="7" name="TextBox 6">
              <a:extLst>
                <a:ext uri="{FF2B5EF4-FFF2-40B4-BE49-F238E27FC236}">
                  <a16:creationId xmlns:a16="http://schemas.microsoft.com/office/drawing/2014/main" id="{CD13ACFC-38C5-C810-3AAC-020CC0763874}"/>
                </a:ext>
              </a:extLst>
            </p:cNvPr>
            <p:cNvSpPr txBox="1"/>
            <p:nvPr/>
          </p:nvSpPr>
          <p:spPr>
            <a:xfrm>
              <a:off x="794783" y="1775636"/>
              <a:ext cx="1485014" cy="392702"/>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Extranet</a:t>
              </a:r>
              <a:endParaRPr lang="en-US" dirty="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03071E56-82AC-90B5-DD51-20B3AE0CFA89}"/>
              </a:ext>
            </a:extLst>
          </p:cNvPr>
          <p:cNvGrpSpPr/>
          <p:nvPr/>
        </p:nvGrpSpPr>
        <p:grpSpPr>
          <a:xfrm>
            <a:off x="2347120" y="731261"/>
            <a:ext cx="1528485" cy="1391348"/>
            <a:chOff x="4464783" y="5292357"/>
            <a:chExt cx="1045541" cy="1139600"/>
          </a:xfrm>
        </p:grpSpPr>
        <p:pic>
          <p:nvPicPr>
            <p:cNvPr id="20" name="Graphic 19" descr="Full Brick Wall outline">
              <a:extLst>
                <a:ext uri="{FF2B5EF4-FFF2-40B4-BE49-F238E27FC236}">
                  <a16:creationId xmlns:a16="http://schemas.microsoft.com/office/drawing/2014/main" id="{55FDF218-00C2-660C-8F56-836C7D61AC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64783" y="5292357"/>
              <a:ext cx="1013637" cy="1013637"/>
            </a:xfrm>
            <a:prstGeom prst="rect">
              <a:avLst/>
            </a:prstGeom>
          </p:spPr>
        </p:pic>
        <p:sp>
          <p:nvSpPr>
            <p:cNvPr id="21" name="TextBox 20">
              <a:extLst>
                <a:ext uri="{FF2B5EF4-FFF2-40B4-BE49-F238E27FC236}">
                  <a16:creationId xmlns:a16="http://schemas.microsoft.com/office/drawing/2014/main" id="{1B946285-67AE-BFAF-382C-7C0F54189C20}"/>
                </a:ext>
              </a:extLst>
            </p:cNvPr>
            <p:cNvSpPr txBox="1"/>
            <p:nvPr/>
          </p:nvSpPr>
          <p:spPr>
            <a:xfrm>
              <a:off x="4496687" y="6129451"/>
              <a:ext cx="1013637" cy="30250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Firewall</a:t>
              </a:r>
            </a:p>
          </p:txBody>
        </p:sp>
      </p:grpSp>
      <p:cxnSp>
        <p:nvCxnSpPr>
          <p:cNvPr id="30" name="Straight Connector 29">
            <a:extLst>
              <a:ext uri="{FF2B5EF4-FFF2-40B4-BE49-F238E27FC236}">
                <a16:creationId xmlns:a16="http://schemas.microsoft.com/office/drawing/2014/main" id="{B0ACA3BF-79DF-363C-34D1-5F3AF901CCA4}"/>
              </a:ext>
            </a:extLst>
          </p:cNvPr>
          <p:cNvCxnSpPr>
            <a:cxnSpLocks/>
            <a:stCxn id="20" idx="3"/>
            <a:endCxn id="100" idx="1"/>
          </p:cNvCxnSpPr>
          <p:nvPr/>
        </p:nvCxnSpPr>
        <p:spPr>
          <a:xfrm flipV="1">
            <a:off x="3828964" y="1343091"/>
            <a:ext cx="857294" cy="6950"/>
          </a:xfrm>
          <a:prstGeom prst="line">
            <a:avLst/>
          </a:prstGeom>
          <a:ln w="38100"/>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9803BFD7-0C45-C3EF-ED2E-62C5798040DD}"/>
              </a:ext>
            </a:extLst>
          </p:cNvPr>
          <p:cNvGrpSpPr/>
          <p:nvPr/>
        </p:nvGrpSpPr>
        <p:grpSpPr>
          <a:xfrm>
            <a:off x="2965704" y="2534313"/>
            <a:ext cx="1148875" cy="1240770"/>
            <a:chOff x="4600218" y="2294344"/>
            <a:chExt cx="914400" cy="1117436"/>
          </a:xfrm>
        </p:grpSpPr>
        <p:pic>
          <p:nvPicPr>
            <p:cNvPr id="41" name="Graphic 40" descr="Network diagram with solid fill">
              <a:extLst>
                <a:ext uri="{FF2B5EF4-FFF2-40B4-BE49-F238E27FC236}">
                  <a16:creationId xmlns:a16="http://schemas.microsoft.com/office/drawing/2014/main" id="{479D58E9-EE4C-6645-DC62-1BA94571F4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0218" y="2294344"/>
              <a:ext cx="914400" cy="914400"/>
            </a:xfrm>
            <a:prstGeom prst="rect">
              <a:avLst/>
            </a:prstGeom>
          </p:spPr>
        </p:pic>
        <p:sp>
          <p:nvSpPr>
            <p:cNvPr id="42" name="TextBox 41">
              <a:extLst>
                <a:ext uri="{FF2B5EF4-FFF2-40B4-BE49-F238E27FC236}">
                  <a16:creationId xmlns:a16="http://schemas.microsoft.com/office/drawing/2014/main" id="{8B2DAA69-000C-0F8A-1EB1-8623CB7BEE62}"/>
                </a:ext>
              </a:extLst>
            </p:cNvPr>
            <p:cNvSpPr txBox="1"/>
            <p:nvPr/>
          </p:nvSpPr>
          <p:spPr>
            <a:xfrm>
              <a:off x="4744969" y="3079160"/>
              <a:ext cx="606056" cy="3326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SOC</a:t>
              </a:r>
            </a:p>
          </p:txBody>
        </p:sp>
      </p:grpSp>
      <p:cxnSp>
        <p:nvCxnSpPr>
          <p:cNvPr id="45" name="Connector: Elbow 44">
            <a:extLst>
              <a:ext uri="{FF2B5EF4-FFF2-40B4-BE49-F238E27FC236}">
                <a16:creationId xmlns:a16="http://schemas.microsoft.com/office/drawing/2014/main" id="{6EC295A3-A24C-5286-6C18-4EAFEBFC694B}"/>
              </a:ext>
            </a:extLst>
          </p:cNvPr>
          <p:cNvCxnSpPr>
            <a:cxnSpLocks/>
          </p:cNvCxnSpPr>
          <p:nvPr/>
        </p:nvCxnSpPr>
        <p:spPr>
          <a:xfrm rot="16200000" flipH="1">
            <a:off x="2262273" y="2338543"/>
            <a:ext cx="713769" cy="693098"/>
          </a:xfrm>
          <a:prstGeom prst="bentConnector2">
            <a:avLst/>
          </a:prstGeom>
          <a:ln w="38100"/>
        </p:spPr>
        <p:style>
          <a:lnRef idx="1">
            <a:schemeClr val="dk1"/>
          </a:lnRef>
          <a:fillRef idx="0">
            <a:schemeClr val="dk1"/>
          </a:fillRef>
          <a:effectRef idx="0">
            <a:schemeClr val="dk1"/>
          </a:effectRef>
          <a:fontRef idx="minor">
            <a:schemeClr val="tx1"/>
          </a:fontRef>
        </p:style>
      </p:cxnSp>
      <p:grpSp>
        <p:nvGrpSpPr>
          <p:cNvPr id="52" name="Group 51">
            <a:extLst>
              <a:ext uri="{FF2B5EF4-FFF2-40B4-BE49-F238E27FC236}">
                <a16:creationId xmlns:a16="http://schemas.microsoft.com/office/drawing/2014/main" id="{926A6461-6C43-39FB-92F7-0652262AD856}"/>
              </a:ext>
            </a:extLst>
          </p:cNvPr>
          <p:cNvGrpSpPr/>
          <p:nvPr/>
        </p:nvGrpSpPr>
        <p:grpSpPr>
          <a:xfrm>
            <a:off x="1621371" y="3570905"/>
            <a:ext cx="860325" cy="1034936"/>
            <a:chOff x="3182969" y="3625119"/>
            <a:chExt cx="964019" cy="1134651"/>
          </a:xfrm>
        </p:grpSpPr>
        <p:pic>
          <p:nvPicPr>
            <p:cNvPr id="47" name="Graphic 46" descr="Layers Design with solid fill">
              <a:extLst>
                <a:ext uri="{FF2B5EF4-FFF2-40B4-BE49-F238E27FC236}">
                  <a16:creationId xmlns:a16="http://schemas.microsoft.com/office/drawing/2014/main" id="{A5090910-6CC2-C6FE-B530-9368D3DC04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82969" y="3625119"/>
              <a:ext cx="914400" cy="914400"/>
            </a:xfrm>
            <a:prstGeom prst="rect">
              <a:avLst/>
            </a:prstGeom>
          </p:spPr>
        </p:pic>
        <p:sp>
          <p:nvSpPr>
            <p:cNvPr id="51" name="TextBox 50">
              <a:extLst>
                <a:ext uri="{FF2B5EF4-FFF2-40B4-BE49-F238E27FC236}">
                  <a16:creationId xmlns:a16="http://schemas.microsoft.com/office/drawing/2014/main" id="{D1CEF49B-047D-9917-B927-A3BE5D97C0BD}"/>
                </a:ext>
              </a:extLst>
            </p:cNvPr>
            <p:cNvSpPr txBox="1"/>
            <p:nvPr/>
          </p:nvSpPr>
          <p:spPr>
            <a:xfrm>
              <a:off x="3182969" y="4354853"/>
              <a:ext cx="964019" cy="40491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Switch</a:t>
              </a:r>
            </a:p>
          </p:txBody>
        </p:sp>
      </p:grpSp>
      <p:cxnSp>
        <p:nvCxnSpPr>
          <p:cNvPr id="54" name="Straight Connector 53">
            <a:extLst>
              <a:ext uri="{FF2B5EF4-FFF2-40B4-BE49-F238E27FC236}">
                <a16:creationId xmlns:a16="http://schemas.microsoft.com/office/drawing/2014/main" id="{2DBEDFB7-7F76-6CF9-E2CA-95BD1EAD345C}"/>
              </a:ext>
            </a:extLst>
          </p:cNvPr>
          <p:cNvCxnSpPr>
            <a:cxnSpLocks/>
          </p:cNvCxnSpPr>
          <p:nvPr/>
        </p:nvCxnSpPr>
        <p:spPr>
          <a:xfrm>
            <a:off x="2030330" y="2290560"/>
            <a:ext cx="2855" cy="1195281"/>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A6B5DB98-9224-9A5A-6A19-4A370E3719F6}"/>
              </a:ext>
            </a:extLst>
          </p:cNvPr>
          <p:cNvCxnSpPr>
            <a:cxnSpLocks/>
          </p:cNvCxnSpPr>
          <p:nvPr/>
        </p:nvCxnSpPr>
        <p:spPr>
          <a:xfrm rot="5400000" flipH="1" flipV="1">
            <a:off x="3815249" y="3055859"/>
            <a:ext cx="1060134" cy="597036"/>
          </a:xfrm>
          <a:prstGeom prst="bentConnector2">
            <a:avLst/>
          </a:prstGeom>
          <a:ln w="38100"/>
        </p:spPr>
        <p:style>
          <a:lnRef idx="1">
            <a:schemeClr val="dk1"/>
          </a:lnRef>
          <a:fillRef idx="0">
            <a:schemeClr val="dk1"/>
          </a:fillRef>
          <a:effectRef idx="0">
            <a:schemeClr val="dk1"/>
          </a:effectRef>
          <a:fontRef idx="minor">
            <a:schemeClr val="tx1"/>
          </a:fontRef>
        </p:style>
      </p:cxnSp>
      <p:grpSp>
        <p:nvGrpSpPr>
          <p:cNvPr id="99" name="Group 98">
            <a:extLst>
              <a:ext uri="{FF2B5EF4-FFF2-40B4-BE49-F238E27FC236}">
                <a16:creationId xmlns:a16="http://schemas.microsoft.com/office/drawing/2014/main" id="{0E8002F7-DF3E-5F8B-28EE-4F058CA3CAFC}"/>
              </a:ext>
            </a:extLst>
          </p:cNvPr>
          <p:cNvGrpSpPr/>
          <p:nvPr/>
        </p:nvGrpSpPr>
        <p:grpSpPr>
          <a:xfrm>
            <a:off x="4527092" y="775253"/>
            <a:ext cx="1488447" cy="1343559"/>
            <a:chOff x="569477" y="4873255"/>
            <a:chExt cx="1479645" cy="1199181"/>
          </a:xfrm>
        </p:grpSpPr>
        <p:pic>
          <p:nvPicPr>
            <p:cNvPr id="100" name="Graphic 99" descr="Server with solid fill">
              <a:extLst>
                <a:ext uri="{FF2B5EF4-FFF2-40B4-BE49-F238E27FC236}">
                  <a16:creationId xmlns:a16="http://schemas.microsoft.com/office/drawing/2014/main" id="{D930BCB3-2B7C-BC33-E400-CC7595075A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702" y="4873255"/>
              <a:ext cx="1013636" cy="1013636"/>
            </a:xfrm>
            <a:prstGeom prst="rect">
              <a:avLst/>
            </a:prstGeom>
          </p:spPr>
        </p:pic>
        <p:sp>
          <p:nvSpPr>
            <p:cNvPr id="101" name="TextBox 100">
              <a:extLst>
                <a:ext uri="{FF2B5EF4-FFF2-40B4-BE49-F238E27FC236}">
                  <a16:creationId xmlns:a16="http://schemas.microsoft.com/office/drawing/2014/main" id="{A097D842-6C8C-FE60-3125-8FCF9C482CC3}"/>
                </a:ext>
              </a:extLst>
            </p:cNvPr>
            <p:cNvSpPr txBox="1"/>
            <p:nvPr/>
          </p:nvSpPr>
          <p:spPr>
            <a:xfrm>
              <a:off x="569477" y="5742792"/>
              <a:ext cx="1479645" cy="329644"/>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Web server</a:t>
              </a:r>
              <a:endParaRPr lang="en-US" dirty="0">
                <a:latin typeface="Times New Roman" panose="02020603050405020304" pitchFamily="18" charset="0"/>
                <a:cs typeface="Times New Roman" panose="02020603050405020304" pitchFamily="18" charset="0"/>
              </a:endParaRPr>
            </a:p>
          </p:txBody>
        </p:sp>
      </p:grpSp>
      <p:grpSp>
        <p:nvGrpSpPr>
          <p:cNvPr id="102" name="Group 101">
            <a:extLst>
              <a:ext uri="{FF2B5EF4-FFF2-40B4-BE49-F238E27FC236}">
                <a16:creationId xmlns:a16="http://schemas.microsoft.com/office/drawing/2014/main" id="{51741331-ACE2-9E84-9858-E7FC81A14B89}"/>
              </a:ext>
            </a:extLst>
          </p:cNvPr>
          <p:cNvGrpSpPr/>
          <p:nvPr/>
        </p:nvGrpSpPr>
        <p:grpSpPr>
          <a:xfrm>
            <a:off x="5594816" y="3482816"/>
            <a:ext cx="1371601" cy="1130997"/>
            <a:chOff x="9016408" y="500757"/>
            <a:chExt cx="1304261" cy="1178773"/>
          </a:xfrm>
        </p:grpSpPr>
        <p:pic>
          <p:nvPicPr>
            <p:cNvPr id="103" name="Graphic 102" descr="Database with solid fill">
              <a:extLst>
                <a:ext uri="{FF2B5EF4-FFF2-40B4-BE49-F238E27FC236}">
                  <a16:creationId xmlns:a16="http://schemas.microsoft.com/office/drawing/2014/main" id="{6C823D9A-AF3A-7186-65FA-80A248822B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11339" y="500757"/>
              <a:ext cx="914400" cy="914400"/>
            </a:xfrm>
            <a:prstGeom prst="rect">
              <a:avLst/>
            </a:prstGeom>
          </p:spPr>
        </p:pic>
        <p:sp>
          <p:nvSpPr>
            <p:cNvPr id="104" name="TextBox 103">
              <a:extLst>
                <a:ext uri="{FF2B5EF4-FFF2-40B4-BE49-F238E27FC236}">
                  <a16:creationId xmlns:a16="http://schemas.microsoft.com/office/drawing/2014/main" id="{9A1172A4-9D16-0858-584E-C0C97AFBA5D2}"/>
                </a:ext>
              </a:extLst>
            </p:cNvPr>
            <p:cNvSpPr txBox="1"/>
            <p:nvPr/>
          </p:nvSpPr>
          <p:spPr>
            <a:xfrm>
              <a:off x="9016408" y="1313777"/>
              <a:ext cx="1304261" cy="365753"/>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AD</a:t>
              </a:r>
            </a:p>
          </p:txBody>
        </p:sp>
      </p:grpSp>
      <p:grpSp>
        <p:nvGrpSpPr>
          <p:cNvPr id="108" name="Group 107">
            <a:extLst>
              <a:ext uri="{FF2B5EF4-FFF2-40B4-BE49-F238E27FC236}">
                <a16:creationId xmlns:a16="http://schemas.microsoft.com/office/drawing/2014/main" id="{4AA99150-165A-B168-2A8A-FC546E910097}"/>
              </a:ext>
            </a:extLst>
          </p:cNvPr>
          <p:cNvGrpSpPr/>
          <p:nvPr/>
        </p:nvGrpSpPr>
        <p:grpSpPr>
          <a:xfrm>
            <a:off x="4477907" y="2382730"/>
            <a:ext cx="1371601" cy="1190308"/>
            <a:chOff x="9016408" y="500757"/>
            <a:chExt cx="1304261" cy="1178773"/>
          </a:xfrm>
        </p:grpSpPr>
        <p:pic>
          <p:nvPicPr>
            <p:cNvPr id="109" name="Graphic 108" descr="Database with solid fill">
              <a:extLst>
                <a:ext uri="{FF2B5EF4-FFF2-40B4-BE49-F238E27FC236}">
                  <a16:creationId xmlns:a16="http://schemas.microsoft.com/office/drawing/2014/main" id="{559D4851-B84E-E692-F33F-3A7162FFEE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11339" y="500757"/>
              <a:ext cx="914400" cy="914400"/>
            </a:xfrm>
            <a:prstGeom prst="rect">
              <a:avLst/>
            </a:prstGeom>
          </p:spPr>
        </p:pic>
        <p:sp>
          <p:nvSpPr>
            <p:cNvPr id="110" name="TextBox 109">
              <a:extLst>
                <a:ext uri="{FF2B5EF4-FFF2-40B4-BE49-F238E27FC236}">
                  <a16:creationId xmlns:a16="http://schemas.microsoft.com/office/drawing/2014/main" id="{5DCBBBBF-167D-9189-25EA-42BBF83F947C}"/>
                </a:ext>
              </a:extLst>
            </p:cNvPr>
            <p:cNvSpPr txBox="1"/>
            <p:nvPr/>
          </p:nvSpPr>
          <p:spPr>
            <a:xfrm>
              <a:off x="9016408" y="1313777"/>
              <a:ext cx="1304261" cy="365753"/>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Data center</a:t>
              </a:r>
            </a:p>
          </p:txBody>
        </p:sp>
      </p:grpSp>
      <p:sp>
        <p:nvSpPr>
          <p:cNvPr id="114" name="Rectangle 113">
            <a:extLst>
              <a:ext uri="{FF2B5EF4-FFF2-40B4-BE49-F238E27FC236}">
                <a16:creationId xmlns:a16="http://schemas.microsoft.com/office/drawing/2014/main" id="{AA6EAB68-E212-63A0-AA3D-502F3A1B7776}"/>
              </a:ext>
            </a:extLst>
          </p:cNvPr>
          <p:cNvSpPr/>
          <p:nvPr/>
        </p:nvSpPr>
        <p:spPr>
          <a:xfrm>
            <a:off x="1821400" y="632615"/>
            <a:ext cx="5359925" cy="1624450"/>
          </a:xfrm>
          <a:prstGeom prst="rect">
            <a:avLst/>
          </a:prstGeom>
          <a:noFill/>
          <a:ln w="3810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cs typeface="Times New Roman" panose="02020603050405020304" pitchFamily="18" charset="0"/>
            </a:endParaRPr>
          </a:p>
        </p:txBody>
      </p:sp>
      <p:sp>
        <p:nvSpPr>
          <p:cNvPr id="115" name="TextBox 114">
            <a:extLst>
              <a:ext uri="{FF2B5EF4-FFF2-40B4-BE49-F238E27FC236}">
                <a16:creationId xmlns:a16="http://schemas.microsoft.com/office/drawing/2014/main" id="{9D60E55C-2125-ACFA-C84D-A3F613E01517}"/>
              </a:ext>
            </a:extLst>
          </p:cNvPr>
          <p:cNvSpPr txBox="1"/>
          <p:nvPr/>
        </p:nvSpPr>
        <p:spPr>
          <a:xfrm>
            <a:off x="3528305" y="637066"/>
            <a:ext cx="1360968"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DMZ</a:t>
            </a:r>
          </a:p>
        </p:txBody>
      </p:sp>
      <p:cxnSp>
        <p:nvCxnSpPr>
          <p:cNvPr id="120" name="Straight Connector 119">
            <a:extLst>
              <a:ext uri="{FF2B5EF4-FFF2-40B4-BE49-F238E27FC236}">
                <a16:creationId xmlns:a16="http://schemas.microsoft.com/office/drawing/2014/main" id="{7613B149-854D-A786-AAE1-EB946688E908}"/>
              </a:ext>
            </a:extLst>
          </p:cNvPr>
          <p:cNvCxnSpPr>
            <a:cxnSpLocks/>
          </p:cNvCxnSpPr>
          <p:nvPr/>
        </p:nvCxnSpPr>
        <p:spPr>
          <a:xfrm flipV="1">
            <a:off x="0" y="2371708"/>
            <a:ext cx="7330904" cy="32472"/>
          </a:xfrm>
          <a:prstGeom prst="line">
            <a:avLst/>
          </a:prstGeom>
          <a:ln w="1905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04ADF9E4-0A82-32C9-1032-2407A5F85766}"/>
              </a:ext>
            </a:extLst>
          </p:cNvPr>
          <p:cNvCxnSpPr>
            <a:cxnSpLocks/>
            <a:endCxn id="51" idx="3"/>
          </p:cNvCxnSpPr>
          <p:nvPr/>
        </p:nvCxnSpPr>
        <p:spPr>
          <a:xfrm rot="10800000">
            <a:off x="2481696" y="4421176"/>
            <a:ext cx="1861992" cy="587257"/>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60D2DB0-F377-8295-BF7F-D895D8A01234}"/>
              </a:ext>
            </a:extLst>
          </p:cNvPr>
          <p:cNvCxnSpPr>
            <a:cxnSpLocks/>
            <a:stCxn id="20" idx="1"/>
          </p:cNvCxnSpPr>
          <p:nvPr/>
        </p:nvCxnSpPr>
        <p:spPr>
          <a:xfrm flipH="1" flipV="1">
            <a:off x="1587938" y="1346644"/>
            <a:ext cx="759182" cy="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7DCC18-F0EF-3D6B-AA0E-6BC1773D3A51}"/>
              </a:ext>
            </a:extLst>
          </p:cNvPr>
          <p:cNvSpPr txBox="1"/>
          <p:nvPr/>
        </p:nvSpPr>
        <p:spPr>
          <a:xfrm>
            <a:off x="291421" y="2449511"/>
            <a:ext cx="110464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Intranet</a:t>
            </a:r>
          </a:p>
        </p:txBody>
      </p:sp>
      <p:cxnSp>
        <p:nvCxnSpPr>
          <p:cNvPr id="106" name="Straight Connector 105">
            <a:extLst>
              <a:ext uri="{FF2B5EF4-FFF2-40B4-BE49-F238E27FC236}">
                <a16:creationId xmlns:a16="http://schemas.microsoft.com/office/drawing/2014/main" id="{6EB879EB-57B5-5CC1-DAD8-CA9B49D563CB}"/>
              </a:ext>
            </a:extLst>
          </p:cNvPr>
          <p:cNvCxnSpPr>
            <a:cxnSpLocks/>
            <a:stCxn id="11" idx="1"/>
            <a:endCxn id="47" idx="3"/>
          </p:cNvCxnSpPr>
          <p:nvPr/>
        </p:nvCxnSpPr>
        <p:spPr>
          <a:xfrm flipH="1">
            <a:off x="2437414" y="3984869"/>
            <a:ext cx="2377880" cy="3057"/>
          </a:xfrm>
          <a:prstGeom prst="line">
            <a:avLst/>
          </a:prstGeom>
          <a:ln w="38100"/>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B81F3AC-D1F6-48D8-DC80-670C77DA6188}"/>
              </a:ext>
            </a:extLst>
          </p:cNvPr>
          <p:cNvGrpSpPr/>
          <p:nvPr/>
        </p:nvGrpSpPr>
        <p:grpSpPr>
          <a:xfrm>
            <a:off x="5588319" y="835463"/>
            <a:ext cx="1901752" cy="1384175"/>
            <a:chOff x="7436013" y="452321"/>
            <a:chExt cx="2031146" cy="1644755"/>
          </a:xfrm>
        </p:grpSpPr>
        <p:pic>
          <p:nvPicPr>
            <p:cNvPr id="6" name="Graphic 5" descr="Cheese with solid fill">
              <a:extLst>
                <a:ext uri="{FF2B5EF4-FFF2-40B4-BE49-F238E27FC236}">
                  <a16:creationId xmlns:a16="http://schemas.microsoft.com/office/drawing/2014/main" id="{A49D5481-1630-094A-FBFC-C1DB9E7042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90294" y="452321"/>
              <a:ext cx="984472" cy="984472"/>
            </a:xfrm>
            <a:prstGeom prst="rect">
              <a:avLst/>
            </a:prstGeom>
          </p:spPr>
        </p:pic>
        <p:sp>
          <p:nvSpPr>
            <p:cNvPr id="9" name="TextBox 8">
              <a:extLst>
                <a:ext uri="{FF2B5EF4-FFF2-40B4-BE49-F238E27FC236}">
                  <a16:creationId xmlns:a16="http://schemas.microsoft.com/office/drawing/2014/main" id="{D3578D18-466D-CC65-3A06-E7FC77FA685D}"/>
                </a:ext>
              </a:extLst>
            </p:cNvPr>
            <p:cNvSpPr txBox="1"/>
            <p:nvPr/>
          </p:nvSpPr>
          <p:spPr>
            <a:xfrm>
              <a:off x="7436013" y="1329069"/>
              <a:ext cx="2031146" cy="768007"/>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Decoy </a:t>
              </a:r>
            </a:p>
            <a:p>
              <a:pPr algn="ctr"/>
              <a:r>
                <a:rPr lang="en-US" altLang="zh-TW" dirty="0">
                  <a:latin typeface="Times New Roman" panose="02020603050405020304" pitchFamily="18" charset="0"/>
                  <a:cs typeface="Times New Roman" panose="02020603050405020304" pitchFamily="18" charset="0"/>
                </a:rPr>
                <a:t>Web server</a:t>
              </a:r>
              <a:endParaRPr lang="en-US"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C4B9F169-722F-879B-FF82-438F5EBB7C91}"/>
              </a:ext>
            </a:extLst>
          </p:cNvPr>
          <p:cNvGrpSpPr/>
          <p:nvPr/>
        </p:nvGrpSpPr>
        <p:grpSpPr>
          <a:xfrm>
            <a:off x="4563581" y="3636786"/>
            <a:ext cx="1391119" cy="972770"/>
            <a:chOff x="7422772" y="452321"/>
            <a:chExt cx="2031146" cy="1375629"/>
          </a:xfrm>
        </p:grpSpPr>
        <p:pic>
          <p:nvPicPr>
            <p:cNvPr id="11" name="Graphic 10" descr="Cheese with solid fill">
              <a:extLst>
                <a:ext uri="{FF2B5EF4-FFF2-40B4-BE49-F238E27FC236}">
                  <a16:creationId xmlns:a16="http://schemas.microsoft.com/office/drawing/2014/main" id="{B151699F-45CD-1C0F-02E2-F7B8581C8A8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90294" y="452321"/>
              <a:ext cx="984472" cy="984472"/>
            </a:xfrm>
            <a:prstGeom prst="rect">
              <a:avLst/>
            </a:prstGeom>
          </p:spPr>
        </p:pic>
        <p:sp>
          <p:nvSpPr>
            <p:cNvPr id="12" name="TextBox 11">
              <a:extLst>
                <a:ext uri="{FF2B5EF4-FFF2-40B4-BE49-F238E27FC236}">
                  <a16:creationId xmlns:a16="http://schemas.microsoft.com/office/drawing/2014/main" id="{82F04503-F0B6-213D-90EE-E95200F624C5}"/>
                </a:ext>
              </a:extLst>
            </p:cNvPr>
            <p:cNvSpPr txBox="1"/>
            <p:nvPr/>
          </p:nvSpPr>
          <p:spPr>
            <a:xfrm>
              <a:off x="7422772" y="1305665"/>
              <a:ext cx="2031146" cy="522285"/>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Decoy AD</a:t>
              </a:r>
              <a:endParaRPr lang="en-US" dirty="0">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C7FFAEF0-0577-E404-ECD7-9E79019981E1}"/>
              </a:ext>
            </a:extLst>
          </p:cNvPr>
          <p:cNvGrpSpPr/>
          <p:nvPr/>
        </p:nvGrpSpPr>
        <p:grpSpPr>
          <a:xfrm>
            <a:off x="5644513" y="2595046"/>
            <a:ext cx="1543164" cy="982421"/>
            <a:chOff x="10655943" y="2163942"/>
            <a:chExt cx="1464507" cy="1146538"/>
          </a:xfrm>
        </p:grpSpPr>
        <p:sp>
          <p:nvSpPr>
            <p:cNvPr id="14" name="TextBox 13">
              <a:extLst>
                <a:ext uri="{FF2B5EF4-FFF2-40B4-BE49-F238E27FC236}">
                  <a16:creationId xmlns:a16="http://schemas.microsoft.com/office/drawing/2014/main" id="{59D5690A-6D96-E650-ABED-B3489F416E24}"/>
                </a:ext>
              </a:extLst>
            </p:cNvPr>
            <p:cNvSpPr txBox="1"/>
            <p:nvPr/>
          </p:nvSpPr>
          <p:spPr>
            <a:xfrm>
              <a:off x="10655943" y="2879450"/>
              <a:ext cx="1464507" cy="431030"/>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Decoy data</a:t>
              </a:r>
              <a:endParaRPr lang="en-US" dirty="0">
                <a:latin typeface="Times New Roman" panose="02020603050405020304" pitchFamily="18" charset="0"/>
                <a:cs typeface="Times New Roman" panose="02020603050405020304" pitchFamily="18" charset="0"/>
              </a:endParaRPr>
            </a:p>
          </p:txBody>
        </p:sp>
        <p:pic>
          <p:nvPicPr>
            <p:cNvPr id="15" name="Graphic 14" descr="Cheese with solid fill">
              <a:extLst>
                <a:ext uri="{FF2B5EF4-FFF2-40B4-BE49-F238E27FC236}">
                  <a16:creationId xmlns:a16="http://schemas.microsoft.com/office/drawing/2014/main" id="{DE12380B-091F-5C9E-5173-0B20EA83CE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900918" y="2163942"/>
              <a:ext cx="790567" cy="894568"/>
            </a:xfrm>
            <a:prstGeom prst="rect">
              <a:avLst/>
            </a:prstGeom>
          </p:spPr>
        </p:pic>
      </p:grpSp>
      <p:cxnSp>
        <p:nvCxnSpPr>
          <p:cNvPr id="23" name="Connector: Elbow 22">
            <a:extLst>
              <a:ext uri="{FF2B5EF4-FFF2-40B4-BE49-F238E27FC236}">
                <a16:creationId xmlns:a16="http://schemas.microsoft.com/office/drawing/2014/main" id="{9EC7F6F0-C6B8-55E7-BF2A-1DEDF33424BB}"/>
              </a:ext>
            </a:extLst>
          </p:cNvPr>
          <p:cNvCxnSpPr>
            <a:cxnSpLocks/>
          </p:cNvCxnSpPr>
          <p:nvPr/>
        </p:nvCxnSpPr>
        <p:spPr>
          <a:xfrm rot="16200000" flipH="1">
            <a:off x="4978273" y="4526923"/>
            <a:ext cx="5526" cy="1242494"/>
          </a:xfrm>
          <a:prstGeom prst="bentConnector3">
            <a:avLst>
              <a:gd name="adj1" fmla="val -2518060"/>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FB105E66-E0EB-35EF-2C05-3D25B395D2CC}"/>
              </a:ext>
            </a:extLst>
          </p:cNvPr>
          <p:cNvGrpSpPr/>
          <p:nvPr/>
        </p:nvGrpSpPr>
        <p:grpSpPr>
          <a:xfrm>
            <a:off x="3855304" y="5143830"/>
            <a:ext cx="2591225" cy="1268702"/>
            <a:chOff x="3855304" y="4826420"/>
            <a:chExt cx="2591225" cy="1268702"/>
          </a:xfrm>
        </p:grpSpPr>
        <p:sp>
          <p:nvSpPr>
            <p:cNvPr id="22" name="TextBox 21">
              <a:extLst>
                <a:ext uri="{FF2B5EF4-FFF2-40B4-BE49-F238E27FC236}">
                  <a16:creationId xmlns:a16="http://schemas.microsoft.com/office/drawing/2014/main" id="{12420E63-FF75-3791-AC5B-941B7401CD95}"/>
                </a:ext>
              </a:extLst>
            </p:cNvPr>
            <p:cNvSpPr txBox="1"/>
            <p:nvPr/>
          </p:nvSpPr>
          <p:spPr>
            <a:xfrm>
              <a:off x="3855304" y="5728525"/>
              <a:ext cx="2591225" cy="36659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User PC with decoy data</a:t>
              </a:r>
            </a:p>
          </p:txBody>
        </p:sp>
        <p:grpSp>
          <p:nvGrpSpPr>
            <p:cNvPr id="62" name="Group 61">
              <a:extLst>
                <a:ext uri="{FF2B5EF4-FFF2-40B4-BE49-F238E27FC236}">
                  <a16:creationId xmlns:a16="http://schemas.microsoft.com/office/drawing/2014/main" id="{B8B35F63-8B13-6B52-C3CB-3AB3B19D3D28}"/>
                </a:ext>
              </a:extLst>
            </p:cNvPr>
            <p:cNvGrpSpPr/>
            <p:nvPr/>
          </p:nvGrpSpPr>
          <p:grpSpPr>
            <a:xfrm>
              <a:off x="3863028" y="4826420"/>
              <a:ext cx="1132668" cy="1192057"/>
              <a:chOff x="5548032" y="4953226"/>
              <a:chExt cx="1132668" cy="1192057"/>
            </a:xfrm>
          </p:grpSpPr>
          <p:pic>
            <p:nvPicPr>
              <p:cNvPr id="32" name="Graphic 31" descr="Laptop with solid fill">
                <a:extLst>
                  <a:ext uri="{FF2B5EF4-FFF2-40B4-BE49-F238E27FC236}">
                    <a16:creationId xmlns:a16="http://schemas.microsoft.com/office/drawing/2014/main" id="{1B111CBC-A370-EA63-433D-E11F826B812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48032" y="4953226"/>
                <a:ext cx="1132668" cy="1192057"/>
              </a:xfrm>
              <a:prstGeom prst="rect">
                <a:avLst/>
              </a:prstGeom>
            </p:spPr>
          </p:pic>
          <p:pic>
            <p:nvPicPr>
              <p:cNvPr id="34" name="Graphic 33" descr="Cheese with solid fill">
                <a:extLst>
                  <a:ext uri="{FF2B5EF4-FFF2-40B4-BE49-F238E27FC236}">
                    <a16:creationId xmlns:a16="http://schemas.microsoft.com/office/drawing/2014/main" id="{18E169C2-4FA9-742B-3CAF-190561C3D5D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56152" y="5183207"/>
                <a:ext cx="516428" cy="615006"/>
              </a:xfrm>
              <a:prstGeom prst="rect">
                <a:avLst/>
              </a:prstGeom>
            </p:spPr>
          </p:pic>
        </p:grpSp>
        <p:grpSp>
          <p:nvGrpSpPr>
            <p:cNvPr id="26" name="Group 25">
              <a:extLst>
                <a:ext uri="{FF2B5EF4-FFF2-40B4-BE49-F238E27FC236}">
                  <a16:creationId xmlns:a16="http://schemas.microsoft.com/office/drawing/2014/main" id="{1C00F19D-EC13-3945-DE64-ECE2EC795CE1}"/>
                </a:ext>
              </a:extLst>
            </p:cNvPr>
            <p:cNvGrpSpPr/>
            <p:nvPr/>
          </p:nvGrpSpPr>
          <p:grpSpPr>
            <a:xfrm>
              <a:off x="5105522" y="4831946"/>
              <a:ext cx="1132668" cy="1192057"/>
              <a:chOff x="9751093" y="87132"/>
              <a:chExt cx="2221147" cy="2221147"/>
            </a:xfrm>
          </p:grpSpPr>
          <p:pic>
            <p:nvPicPr>
              <p:cNvPr id="29" name="Graphic 28" descr="Laptop with solid fill">
                <a:extLst>
                  <a:ext uri="{FF2B5EF4-FFF2-40B4-BE49-F238E27FC236}">
                    <a16:creationId xmlns:a16="http://schemas.microsoft.com/office/drawing/2014/main" id="{5BC269BE-D21B-70DA-0888-95D55D5AFB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51093" y="87132"/>
                <a:ext cx="2221147" cy="2221147"/>
              </a:xfrm>
              <a:prstGeom prst="rect">
                <a:avLst/>
              </a:prstGeom>
            </p:spPr>
          </p:pic>
          <p:pic>
            <p:nvPicPr>
              <p:cNvPr id="31" name="Graphic 30" descr="Cheese with solid fill">
                <a:extLst>
                  <a:ext uri="{FF2B5EF4-FFF2-40B4-BE49-F238E27FC236}">
                    <a16:creationId xmlns:a16="http://schemas.microsoft.com/office/drawing/2014/main" id="{4CC0F9EE-5BCA-484E-880E-C0CCF638AC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48107" y="520228"/>
                <a:ext cx="1012709" cy="1145934"/>
              </a:xfrm>
              <a:prstGeom prst="rect">
                <a:avLst/>
              </a:prstGeom>
            </p:spPr>
          </p:pic>
        </p:grpSp>
      </p:grpSp>
      <p:grpSp>
        <p:nvGrpSpPr>
          <p:cNvPr id="48" name="Group 47">
            <a:extLst>
              <a:ext uri="{FF2B5EF4-FFF2-40B4-BE49-F238E27FC236}">
                <a16:creationId xmlns:a16="http://schemas.microsoft.com/office/drawing/2014/main" id="{02A26C45-86C4-8C05-4118-E1C21B7EC0A2}"/>
              </a:ext>
            </a:extLst>
          </p:cNvPr>
          <p:cNvGrpSpPr/>
          <p:nvPr/>
        </p:nvGrpSpPr>
        <p:grpSpPr>
          <a:xfrm>
            <a:off x="2390869" y="5310695"/>
            <a:ext cx="1391119" cy="1231301"/>
            <a:chOff x="7407917" y="545478"/>
            <a:chExt cx="2031146" cy="1573689"/>
          </a:xfrm>
        </p:grpSpPr>
        <p:pic>
          <p:nvPicPr>
            <p:cNvPr id="60" name="Graphic 59" descr="Cheese with solid fill">
              <a:extLst>
                <a:ext uri="{FF2B5EF4-FFF2-40B4-BE49-F238E27FC236}">
                  <a16:creationId xmlns:a16="http://schemas.microsoft.com/office/drawing/2014/main" id="{728FF15E-101D-E2B5-2F8F-64B470C1AF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30943" y="545478"/>
              <a:ext cx="1246384" cy="963791"/>
            </a:xfrm>
            <a:prstGeom prst="rect">
              <a:avLst/>
            </a:prstGeom>
          </p:spPr>
        </p:pic>
        <p:sp>
          <p:nvSpPr>
            <p:cNvPr id="61" name="TextBox 60">
              <a:extLst>
                <a:ext uri="{FF2B5EF4-FFF2-40B4-BE49-F238E27FC236}">
                  <a16:creationId xmlns:a16="http://schemas.microsoft.com/office/drawing/2014/main" id="{F64198BD-EA86-5C6D-E0C9-1B9CC4AE6FDC}"/>
                </a:ext>
              </a:extLst>
            </p:cNvPr>
            <p:cNvSpPr txBox="1"/>
            <p:nvPr/>
          </p:nvSpPr>
          <p:spPr>
            <a:xfrm>
              <a:off x="7407917" y="1293111"/>
              <a:ext cx="2031146" cy="826056"/>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Decoy endpoint</a:t>
              </a:r>
              <a:endParaRPr lang="en-US" dirty="0">
                <a:latin typeface="Times New Roman" panose="02020603050405020304" pitchFamily="18" charset="0"/>
                <a:cs typeface="Times New Roman" panose="02020603050405020304" pitchFamily="18" charset="0"/>
              </a:endParaRPr>
            </a:p>
          </p:txBody>
        </p:sp>
      </p:grpSp>
      <p:cxnSp>
        <p:nvCxnSpPr>
          <p:cNvPr id="83" name="Connector: Elbow 82">
            <a:extLst>
              <a:ext uri="{FF2B5EF4-FFF2-40B4-BE49-F238E27FC236}">
                <a16:creationId xmlns:a16="http://schemas.microsoft.com/office/drawing/2014/main" id="{7C646AC3-75DF-2A18-0FA8-BCC31426D594}"/>
              </a:ext>
            </a:extLst>
          </p:cNvPr>
          <p:cNvCxnSpPr>
            <a:cxnSpLocks/>
          </p:cNvCxnSpPr>
          <p:nvPr/>
        </p:nvCxnSpPr>
        <p:spPr>
          <a:xfrm rot="10800000" flipV="1">
            <a:off x="1991292" y="5018371"/>
            <a:ext cx="1020872" cy="18479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0C92DA2-D3A3-308F-9BAB-E9D8CC4C6FC4}"/>
              </a:ext>
            </a:extLst>
          </p:cNvPr>
          <p:cNvCxnSpPr>
            <a:cxnSpLocks/>
          </p:cNvCxnSpPr>
          <p:nvPr/>
        </p:nvCxnSpPr>
        <p:spPr>
          <a:xfrm flipV="1">
            <a:off x="3038927" y="5008432"/>
            <a:ext cx="0" cy="1847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788DE14-187A-787C-858E-9D480DA3ABBA}"/>
              </a:ext>
            </a:extLst>
          </p:cNvPr>
          <p:cNvCxnSpPr>
            <a:cxnSpLocks/>
          </p:cNvCxnSpPr>
          <p:nvPr/>
        </p:nvCxnSpPr>
        <p:spPr>
          <a:xfrm flipV="1">
            <a:off x="2015418" y="4996907"/>
            <a:ext cx="3035191" cy="232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07D6805-8378-CBF1-9BC1-729DC530C0E1}"/>
              </a:ext>
            </a:extLst>
          </p:cNvPr>
          <p:cNvSpPr/>
          <p:nvPr/>
        </p:nvSpPr>
        <p:spPr>
          <a:xfrm>
            <a:off x="7490071" y="731261"/>
            <a:ext cx="4520526" cy="1327969"/>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Initial Access</a:t>
            </a:r>
            <a:endParaRPr lang="en-US"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EAC0006: Application Diversity</a:t>
            </a: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EAC0016: Network Manipulation</a:t>
            </a: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EAC0023: Introduced Vulnerabilities</a:t>
            </a:r>
          </a:p>
        </p:txBody>
      </p:sp>
      <p:sp>
        <p:nvSpPr>
          <p:cNvPr id="24" name="Rectangle: Rounded Corners 23">
            <a:extLst>
              <a:ext uri="{FF2B5EF4-FFF2-40B4-BE49-F238E27FC236}">
                <a16:creationId xmlns:a16="http://schemas.microsoft.com/office/drawing/2014/main" id="{5E88A989-D1F9-4F7E-1E5B-07053E388B2F}"/>
              </a:ext>
            </a:extLst>
          </p:cNvPr>
          <p:cNvSpPr/>
          <p:nvPr/>
        </p:nvSpPr>
        <p:spPr>
          <a:xfrm>
            <a:off x="7508766" y="2297144"/>
            <a:ext cx="4520526" cy="1362322"/>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Discovery</a:t>
            </a:r>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EAC0011: Pocket Litter</a:t>
            </a: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EAC0014: Software Manipulation</a:t>
            </a: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EAC0016: Network Manipulation</a:t>
            </a:r>
          </a:p>
        </p:txBody>
      </p:sp>
      <p:sp>
        <p:nvSpPr>
          <p:cNvPr id="25" name="Rectangle: Rounded Corners 24">
            <a:extLst>
              <a:ext uri="{FF2B5EF4-FFF2-40B4-BE49-F238E27FC236}">
                <a16:creationId xmlns:a16="http://schemas.microsoft.com/office/drawing/2014/main" id="{10448AFE-760E-CF1A-5586-3B0ADB9C9BAF}"/>
              </a:ext>
            </a:extLst>
          </p:cNvPr>
          <p:cNvSpPr/>
          <p:nvPr/>
        </p:nvSpPr>
        <p:spPr>
          <a:xfrm>
            <a:off x="7488408" y="3894954"/>
            <a:ext cx="4483136" cy="1340464"/>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Times New Roman" panose="02020603050405020304" pitchFamily="18" charset="0"/>
                <a:cs typeface="Times New Roman" panose="02020603050405020304" pitchFamily="18" charset="0"/>
              </a:rPr>
              <a:t>Credential Access &amp; Collection</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EAC0011: Pocket Litter</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EAC0015: Information Manipulation</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EAC0018: Security Controls</a:t>
            </a:r>
          </a:p>
        </p:txBody>
      </p:sp>
      <p:grpSp>
        <p:nvGrpSpPr>
          <p:cNvPr id="56" name="Group 55">
            <a:extLst>
              <a:ext uri="{FF2B5EF4-FFF2-40B4-BE49-F238E27FC236}">
                <a16:creationId xmlns:a16="http://schemas.microsoft.com/office/drawing/2014/main" id="{A9538BD9-446A-FF92-D193-88AB2148F4F9}"/>
              </a:ext>
            </a:extLst>
          </p:cNvPr>
          <p:cNvGrpSpPr/>
          <p:nvPr/>
        </p:nvGrpSpPr>
        <p:grpSpPr>
          <a:xfrm>
            <a:off x="1232195" y="5241210"/>
            <a:ext cx="1661718" cy="1157169"/>
            <a:chOff x="1175556" y="4928639"/>
            <a:chExt cx="1749890" cy="1201180"/>
          </a:xfrm>
        </p:grpSpPr>
        <p:pic>
          <p:nvPicPr>
            <p:cNvPr id="53" name="Graphic 52" descr="Laptop with solid fill">
              <a:extLst>
                <a:ext uri="{FF2B5EF4-FFF2-40B4-BE49-F238E27FC236}">
                  <a16:creationId xmlns:a16="http://schemas.microsoft.com/office/drawing/2014/main" id="{080CC793-3CF0-4442-1CF1-CBCBC3D9F9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04981" y="4928639"/>
              <a:ext cx="1020873" cy="1020873"/>
            </a:xfrm>
            <a:prstGeom prst="rect">
              <a:avLst/>
            </a:prstGeom>
          </p:spPr>
        </p:pic>
        <p:sp>
          <p:nvSpPr>
            <p:cNvPr id="55" name="TextBox 54">
              <a:extLst>
                <a:ext uri="{FF2B5EF4-FFF2-40B4-BE49-F238E27FC236}">
                  <a16:creationId xmlns:a16="http://schemas.microsoft.com/office/drawing/2014/main" id="{2304182E-B289-DF6F-BFE6-B749771449C1}"/>
                </a:ext>
              </a:extLst>
            </p:cNvPr>
            <p:cNvSpPr txBox="1"/>
            <p:nvPr/>
          </p:nvSpPr>
          <p:spPr>
            <a:xfrm>
              <a:off x="1175556" y="5760487"/>
              <a:ext cx="174989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Endpoint</a:t>
              </a:r>
            </a:p>
          </p:txBody>
        </p:sp>
      </p:grpSp>
    </p:spTree>
    <p:extLst>
      <p:ext uri="{BB962C8B-B14F-4D97-AF65-F5344CB8AC3E}">
        <p14:creationId xmlns:p14="http://schemas.microsoft.com/office/powerpoint/2010/main" val="4603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8"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4E56-CB27-AAEE-3914-E400EA29E66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Outline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AA0520-FCA6-FB4D-7422-B197D90F252E}"/>
              </a:ext>
            </a:extLst>
          </p:cNvPr>
          <p:cNvSpPr>
            <a:spLocks noGrp="1"/>
          </p:cNvSpPr>
          <p:nvPr>
            <p:ph idx="1"/>
          </p:nvPr>
        </p:nvSpPr>
        <p:spPr>
          <a:xfrm>
            <a:off x="2881848" y="1488669"/>
            <a:ext cx="6428303" cy="4802187"/>
          </a:xfrm>
        </p:spPr>
        <p:txBody>
          <a:bodyPr>
            <a:normAutofit fontScale="92500" lnSpcReduction="10000"/>
          </a:bodyPr>
          <a:lstStyle/>
          <a:p>
            <a:pPr>
              <a:lnSpc>
                <a:spcPct val="150000"/>
              </a:lnSpc>
            </a:pPr>
            <a:r>
              <a:rPr lang="en-US" dirty="0">
                <a:solidFill>
                  <a:schemeClr val="bg2"/>
                </a:solidFill>
                <a:latin typeface="Times New Roman" panose="02020603050405020304" pitchFamily="18" charset="0"/>
                <a:cs typeface="Times New Roman" panose="02020603050405020304" pitchFamily="18" charset="0"/>
              </a:rPr>
              <a:t>Main Idea</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Background &amp; Related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Use Case</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Proposed Active Defense Implementations</a:t>
            </a:r>
          </a:p>
          <a:p>
            <a:pPr>
              <a:lnSpc>
                <a:spcPct val="150000"/>
              </a:lnSpc>
            </a:pPr>
            <a:r>
              <a:rPr lang="en-US" dirty="0">
                <a:latin typeface="Times New Roman" panose="02020603050405020304" pitchFamily="18" charset="0"/>
                <a:cs typeface="Times New Roman" panose="02020603050405020304" pitchFamily="18" charset="0"/>
              </a:rPr>
              <a:t>Conclusion</a:t>
            </a:r>
            <a:endParaRPr lang="en-US" dirty="0">
              <a:solidFill>
                <a:schemeClr val="bg2"/>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Future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Q &amp; A</a:t>
            </a:r>
          </a:p>
        </p:txBody>
      </p:sp>
      <p:sp>
        <p:nvSpPr>
          <p:cNvPr id="4" name="Slide Number Placeholder 3">
            <a:extLst>
              <a:ext uri="{FF2B5EF4-FFF2-40B4-BE49-F238E27FC236}">
                <a16:creationId xmlns:a16="http://schemas.microsoft.com/office/drawing/2014/main" id="{8FAD7633-D52A-B21A-A805-D179D7414C6F}"/>
              </a:ext>
            </a:extLst>
          </p:cNvPr>
          <p:cNvSpPr>
            <a:spLocks noGrp="1"/>
          </p:cNvSpPr>
          <p:nvPr>
            <p:ph type="sldNum" sz="quarter" idx="12"/>
          </p:nvPr>
        </p:nvSpPr>
        <p:spPr/>
        <p:txBody>
          <a:bodyPr/>
          <a:lstStyle/>
          <a:p>
            <a:fld id="{0527DD8D-A9B7-4B9F-9B94-2760BD69B92F}" type="slidenum">
              <a:rPr lang="en-US" smtClean="0"/>
              <a:t>24</a:t>
            </a:fld>
            <a:endParaRPr lang="en-US"/>
          </a:p>
        </p:txBody>
      </p:sp>
    </p:spTree>
    <p:extLst>
      <p:ext uri="{BB962C8B-B14F-4D97-AF65-F5344CB8AC3E}">
        <p14:creationId xmlns:p14="http://schemas.microsoft.com/office/powerpoint/2010/main" val="325086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0CD1-D7D1-2607-8857-3986A4D7F4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6892442-5DDD-6A42-EB6A-519258918540}"/>
              </a:ext>
            </a:extLst>
          </p:cNvPr>
          <p:cNvSpPr>
            <a:spLocks noGrp="1"/>
          </p:cNvSpPr>
          <p:nvPr>
            <p:ph idx="1"/>
          </p:nvPr>
        </p:nvSpPr>
        <p:spPr>
          <a:xfrm>
            <a:off x="838200" y="1690687"/>
            <a:ext cx="10515600" cy="4802187"/>
          </a:xfrm>
        </p:spPr>
        <p:txBody>
          <a:bodyPr>
            <a:normAutofit/>
          </a:bodyPr>
          <a:lstStyle/>
          <a:p>
            <a:pPr>
              <a:lnSpc>
                <a:spcPct val="100000"/>
              </a:lnSpc>
            </a:pPr>
            <a:r>
              <a:rPr lang="en-US" dirty="0">
                <a:latin typeface="Times New Roman" panose="02020603050405020304" pitchFamily="18" charset="0"/>
                <a:cs typeface="Times New Roman" panose="02020603050405020304" pitchFamily="18" charset="0"/>
              </a:rPr>
              <a:t>With CPC’s APT attack scenario, we examined attack techniques employed based on ATT&amp;CK framework.</a:t>
            </a:r>
          </a:p>
          <a:p>
            <a:pPr>
              <a:lnSpc>
                <a:spcPct val="100000"/>
              </a:lnSpc>
            </a:pPr>
            <a:r>
              <a:rPr lang="en-US" dirty="0">
                <a:latin typeface="Times New Roman" panose="02020603050405020304" pitchFamily="18" charset="0"/>
                <a:cs typeface="Times New Roman" panose="02020603050405020304" pitchFamily="18" charset="0"/>
              </a:rPr>
              <a:t>We proposed various active defense strategies utilizing denial and deception techniques based on Engage framework. </a:t>
            </a:r>
          </a:p>
          <a:p>
            <a:pPr>
              <a:lnSpc>
                <a:spcPct val="100000"/>
              </a:lnSpc>
            </a:pPr>
            <a:r>
              <a:rPr lang="en-US" dirty="0">
                <a:latin typeface="Times New Roman" panose="02020603050405020304" pitchFamily="18" charset="0"/>
                <a:cs typeface="Times New Roman" panose="02020603050405020304" pitchFamily="18" charset="0"/>
              </a:rPr>
              <a:t>Active defense </a:t>
            </a:r>
            <a:r>
              <a:rPr lang="en-US" b="1" dirty="0">
                <a:latin typeface="Times New Roman" panose="02020603050405020304" pitchFamily="18" charset="0"/>
                <a:cs typeface="Times New Roman" panose="02020603050405020304" pitchFamily="18" charset="0"/>
              </a:rPr>
              <a:t>enhances the overall security posture of the internal network.</a:t>
            </a:r>
          </a:p>
          <a:p>
            <a:pPr>
              <a:lnSpc>
                <a:spcPct val="100000"/>
              </a:lnSpc>
            </a:pPr>
            <a:r>
              <a:rPr lang="en-US" dirty="0">
                <a:latin typeface="Times New Roman" panose="02020603050405020304" pitchFamily="18" charset="0"/>
                <a:cs typeface="Times New Roman" panose="02020603050405020304" pitchFamily="18" charset="0"/>
              </a:rPr>
              <a:t>Active Defense is still a relatively novel concept, but the adoption of engagement, denial, and deception by the defensive side is undoubtedly becoming a prominent future trend.</a:t>
            </a:r>
          </a:p>
        </p:txBody>
      </p:sp>
      <p:sp>
        <p:nvSpPr>
          <p:cNvPr id="6" name="Slide Number Placeholder 5">
            <a:extLst>
              <a:ext uri="{FF2B5EF4-FFF2-40B4-BE49-F238E27FC236}">
                <a16:creationId xmlns:a16="http://schemas.microsoft.com/office/drawing/2014/main" id="{E622C0D2-3DED-3978-E3D5-ABC5E701EF10}"/>
              </a:ext>
            </a:extLst>
          </p:cNvPr>
          <p:cNvSpPr>
            <a:spLocks noGrp="1"/>
          </p:cNvSpPr>
          <p:nvPr>
            <p:ph type="sldNum" sz="quarter" idx="12"/>
          </p:nvPr>
        </p:nvSpPr>
        <p:spPr/>
        <p:txBody>
          <a:bodyPr/>
          <a:lstStyle/>
          <a:p>
            <a:fld id="{0527DD8D-A9B7-4B9F-9B94-2760BD69B92F}" type="slidenum">
              <a:rPr lang="en-US" smtClean="0"/>
              <a:t>25</a:t>
            </a:fld>
            <a:endParaRPr lang="en-US"/>
          </a:p>
        </p:txBody>
      </p:sp>
    </p:spTree>
    <p:extLst>
      <p:ext uri="{BB962C8B-B14F-4D97-AF65-F5344CB8AC3E}">
        <p14:creationId xmlns:p14="http://schemas.microsoft.com/office/powerpoint/2010/main" val="140950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4E56-CB27-AAEE-3914-E400EA29E66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Outline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AA0520-FCA6-FB4D-7422-B197D90F252E}"/>
              </a:ext>
            </a:extLst>
          </p:cNvPr>
          <p:cNvSpPr>
            <a:spLocks noGrp="1"/>
          </p:cNvSpPr>
          <p:nvPr>
            <p:ph idx="1"/>
          </p:nvPr>
        </p:nvSpPr>
        <p:spPr>
          <a:xfrm>
            <a:off x="2881848" y="1488669"/>
            <a:ext cx="6428303" cy="4802187"/>
          </a:xfrm>
        </p:spPr>
        <p:txBody>
          <a:bodyPr>
            <a:normAutofit fontScale="92500" lnSpcReduction="10000"/>
          </a:bodyPr>
          <a:lstStyle/>
          <a:p>
            <a:pPr>
              <a:lnSpc>
                <a:spcPct val="150000"/>
              </a:lnSpc>
            </a:pPr>
            <a:r>
              <a:rPr lang="en-US" dirty="0">
                <a:solidFill>
                  <a:schemeClr val="bg2"/>
                </a:solidFill>
                <a:latin typeface="Times New Roman" panose="02020603050405020304" pitchFamily="18" charset="0"/>
                <a:cs typeface="Times New Roman" panose="02020603050405020304" pitchFamily="18" charset="0"/>
              </a:rPr>
              <a:t>Main Idea</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Background &amp; Related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Use Case</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Proposed Active Defense Implementations</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Future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Q &amp; A</a:t>
            </a:r>
          </a:p>
        </p:txBody>
      </p:sp>
      <p:sp>
        <p:nvSpPr>
          <p:cNvPr id="4" name="Slide Number Placeholder 3">
            <a:extLst>
              <a:ext uri="{FF2B5EF4-FFF2-40B4-BE49-F238E27FC236}">
                <a16:creationId xmlns:a16="http://schemas.microsoft.com/office/drawing/2014/main" id="{7E9ADEDB-DCBD-541B-CC0B-1EB8AF5E4191}"/>
              </a:ext>
            </a:extLst>
          </p:cNvPr>
          <p:cNvSpPr>
            <a:spLocks noGrp="1"/>
          </p:cNvSpPr>
          <p:nvPr>
            <p:ph type="sldNum" sz="quarter" idx="12"/>
          </p:nvPr>
        </p:nvSpPr>
        <p:spPr/>
        <p:txBody>
          <a:bodyPr/>
          <a:lstStyle/>
          <a:p>
            <a:fld id="{0527DD8D-A9B7-4B9F-9B94-2760BD69B92F}" type="slidenum">
              <a:rPr lang="en-US" smtClean="0"/>
              <a:t>26</a:t>
            </a:fld>
            <a:endParaRPr lang="en-US"/>
          </a:p>
        </p:txBody>
      </p:sp>
    </p:spTree>
    <p:extLst>
      <p:ext uri="{BB962C8B-B14F-4D97-AF65-F5344CB8AC3E}">
        <p14:creationId xmlns:p14="http://schemas.microsoft.com/office/powerpoint/2010/main" val="1423634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008C-8707-C399-0EF5-5BE74EDD5C8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20FB2709-B38A-9701-1088-D0EEE762E958}"/>
              </a:ext>
            </a:extLst>
          </p:cNvPr>
          <p:cNvSpPr>
            <a:spLocks noGrp="1"/>
          </p:cNvSpPr>
          <p:nvPr>
            <p:ph idx="1"/>
          </p:nvPr>
        </p:nvSpPr>
        <p:spPr/>
        <p:txBody>
          <a:bodyPr>
            <a:normAutofit/>
          </a:bodyPr>
          <a:lstStyle/>
          <a:p>
            <a:r>
              <a:rPr lang="en-US" sz="3200" dirty="0">
                <a:latin typeface="Times New Roman" panose="02020603050405020304" pitchFamily="18" charset="0"/>
                <a:cs typeface="Times New Roman" panose="02020603050405020304" pitchFamily="18" charset="0"/>
              </a:rPr>
              <a:t>Currently, we are working with Acer on the implementations</a:t>
            </a:r>
          </a:p>
          <a:p>
            <a:pPr lvl="1"/>
            <a:r>
              <a:rPr lang="en-US" sz="2800" dirty="0">
                <a:latin typeface="Times New Roman" panose="02020603050405020304" pitchFamily="18" charset="0"/>
                <a:cs typeface="Times New Roman" panose="02020603050405020304" pitchFamily="18" charset="0"/>
              </a:rPr>
              <a:t>Interface</a:t>
            </a:r>
          </a:p>
          <a:p>
            <a:pPr lvl="1"/>
            <a:r>
              <a:rPr lang="en-US" sz="2800" dirty="0">
                <a:latin typeface="Times New Roman" panose="02020603050405020304" pitchFamily="18" charset="0"/>
                <a:cs typeface="Times New Roman" panose="02020603050405020304" pitchFamily="18" charset="0"/>
              </a:rPr>
              <a:t>Report systems</a:t>
            </a:r>
          </a:p>
          <a:p>
            <a:r>
              <a:rPr lang="en-US" sz="3200" dirty="0">
                <a:latin typeface="Times New Roman" panose="02020603050405020304" pitchFamily="18" charset="0"/>
                <a:cs typeface="Times New Roman" panose="02020603050405020304" pitchFamily="18" charset="0"/>
              </a:rPr>
              <a:t>Gathering real-life data to evaluate the effectiveness of the implementations.</a:t>
            </a:r>
          </a:p>
          <a:p>
            <a:r>
              <a:rPr lang="en-US" sz="3200" dirty="0">
                <a:latin typeface="Times New Roman" panose="02020603050405020304" pitchFamily="18" charset="0"/>
                <a:cs typeface="Times New Roman" panose="02020603050405020304" pitchFamily="18" charset="0"/>
              </a:rPr>
              <a:t>Further research would focus on </a:t>
            </a:r>
            <a:r>
              <a:rPr lang="en-US" sz="3200" b="1" dirty="0">
                <a:latin typeface="Times New Roman" panose="02020603050405020304" pitchFamily="18" charset="0"/>
                <a:cs typeface="Times New Roman" panose="02020603050405020304" pitchFamily="18" charset="0"/>
              </a:rPr>
              <a:t>resource requirements</a:t>
            </a:r>
            <a:r>
              <a:rPr lang="en-US" sz="3200" dirty="0">
                <a:latin typeface="Times New Roman" panose="02020603050405020304" pitchFamily="18" charset="0"/>
                <a:cs typeface="Times New Roman" panose="02020603050405020304" pitchFamily="18" charset="0"/>
              </a:rPr>
              <a:t>, operational overheads, and potential scalability challenge.</a:t>
            </a:r>
          </a:p>
          <a:p>
            <a:endParaRPr lang="en-US" sz="28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109946B-B7C1-EC2A-73B7-445DC72182AD}"/>
              </a:ext>
            </a:extLst>
          </p:cNvPr>
          <p:cNvSpPr>
            <a:spLocks noGrp="1"/>
          </p:cNvSpPr>
          <p:nvPr>
            <p:ph type="sldNum" sz="quarter" idx="12"/>
          </p:nvPr>
        </p:nvSpPr>
        <p:spPr/>
        <p:txBody>
          <a:bodyPr/>
          <a:lstStyle/>
          <a:p>
            <a:fld id="{0527DD8D-A9B7-4B9F-9B94-2760BD69B92F}" type="slidenum">
              <a:rPr lang="en-US" smtClean="0"/>
              <a:t>27</a:t>
            </a:fld>
            <a:endParaRPr lang="en-US"/>
          </a:p>
        </p:txBody>
      </p:sp>
    </p:spTree>
    <p:extLst>
      <p:ext uri="{BB962C8B-B14F-4D97-AF65-F5344CB8AC3E}">
        <p14:creationId xmlns:p14="http://schemas.microsoft.com/office/powerpoint/2010/main" val="1264263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9C0E-5203-3819-CE02-D606D8DD7EC7}"/>
              </a:ext>
            </a:extLst>
          </p:cNvPr>
          <p:cNvSpPr>
            <a:spLocks noGrp="1"/>
          </p:cNvSpPr>
          <p:nvPr>
            <p:ph type="title"/>
          </p:nvPr>
        </p:nvSpPr>
        <p:spPr>
          <a:xfrm>
            <a:off x="997689" y="2766218"/>
            <a:ext cx="10515600" cy="1325563"/>
          </a:xfrm>
        </p:spPr>
        <p:txBody>
          <a:bodyPr>
            <a:normAutofit/>
          </a:bodyPr>
          <a:lstStyle/>
          <a:p>
            <a:pPr algn="ctr"/>
            <a:r>
              <a:rPr lang="en-US" sz="6600" b="1" dirty="0">
                <a:latin typeface="Times New Roman" panose="02020603050405020304" pitchFamily="18" charset="0"/>
                <a:cs typeface="Times New Roman" panose="02020603050405020304" pitchFamily="18" charset="0"/>
              </a:rPr>
              <a:t>Q &amp; A</a:t>
            </a:r>
          </a:p>
        </p:txBody>
      </p:sp>
      <p:sp>
        <p:nvSpPr>
          <p:cNvPr id="4" name="TextBox 3">
            <a:extLst>
              <a:ext uri="{FF2B5EF4-FFF2-40B4-BE49-F238E27FC236}">
                <a16:creationId xmlns:a16="http://schemas.microsoft.com/office/drawing/2014/main" id="{4A376710-27F2-6EFD-5C21-0F35540E5422}"/>
              </a:ext>
            </a:extLst>
          </p:cNvPr>
          <p:cNvSpPr txBox="1"/>
          <p:nvPr/>
        </p:nvSpPr>
        <p:spPr>
          <a:xfrm>
            <a:off x="3836581" y="4000016"/>
            <a:ext cx="5007935"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Contact info: </a:t>
            </a:r>
          </a:p>
          <a:p>
            <a:pPr algn="ctr"/>
            <a:r>
              <a:rPr lang="en-US" sz="2000" dirty="0">
                <a:latin typeface="Times New Roman" panose="02020603050405020304" pitchFamily="18" charset="0"/>
                <a:cs typeface="Times New Roman" panose="02020603050405020304" pitchFamily="18" charset="0"/>
              </a:rPr>
              <a:t>Pei Yu, </a:t>
            </a:r>
            <a:r>
              <a:rPr lang="en-US" sz="2000" b="0" i="0" dirty="0">
                <a:solidFill>
                  <a:srgbClr val="424242"/>
                </a:solidFill>
                <a:effectLst/>
                <a:latin typeface="Times New Roman" panose="02020603050405020304" pitchFamily="18" charset="0"/>
                <a:cs typeface="Times New Roman" panose="02020603050405020304" pitchFamily="18" charset="0"/>
              </a:rPr>
              <a:t>Huang </a:t>
            </a:r>
            <a:r>
              <a:rPr lang="en-US" sz="2000" b="0" i="0" dirty="0">
                <a:solidFill>
                  <a:srgbClr val="424242"/>
                </a:solidFill>
                <a:effectLst/>
                <a:latin typeface="Times New Roman" panose="02020603050405020304" pitchFamily="18" charset="0"/>
                <a:cs typeface="Times New Roman" panose="02020603050405020304" pitchFamily="18" charset="0"/>
                <a:hlinkClick r:id="rId3"/>
              </a:rPr>
              <a:t>h.peiyu@wustl.edu</a:t>
            </a:r>
            <a:endParaRPr lang="en-US" sz="2000" b="0" i="0" dirty="0">
              <a:solidFill>
                <a:srgbClr val="424242"/>
              </a:solidFill>
              <a:effectLst/>
              <a:latin typeface="Times New Roman" panose="02020603050405020304" pitchFamily="18" charset="0"/>
              <a:cs typeface="Times New Roman" panose="02020603050405020304" pitchFamily="18" charset="0"/>
            </a:endParaRPr>
          </a:p>
          <a:p>
            <a:pPr algn="ctr"/>
            <a:r>
              <a:rPr lang="en-US" sz="2000" b="0" i="0" dirty="0">
                <a:solidFill>
                  <a:srgbClr val="424242"/>
                </a:solidFill>
                <a:effectLst/>
                <a:latin typeface="Times New Roman" panose="02020603050405020304" pitchFamily="18" charset="0"/>
                <a:cs typeface="Times New Roman" panose="02020603050405020304" pitchFamily="18" charset="0"/>
              </a:rPr>
              <a:t>Yi-Ting Huang </a:t>
            </a:r>
            <a:r>
              <a:rPr lang="en-US" sz="2000" b="0" i="0" dirty="0">
                <a:solidFill>
                  <a:srgbClr val="424242"/>
                </a:solidFill>
                <a:effectLst/>
                <a:latin typeface="Times New Roman" panose="02020603050405020304" pitchFamily="18" charset="0"/>
                <a:cs typeface="Times New Roman" panose="02020603050405020304" pitchFamily="18" charset="0"/>
                <a:hlinkClick r:id="rId4"/>
              </a:rPr>
              <a:t>ythuang@mail.ntust.edu.tw</a:t>
            </a:r>
            <a:r>
              <a:rPr lang="zh-TW" altLang="en-US" sz="2000" b="0" i="0" dirty="0">
                <a:solidFill>
                  <a:srgbClr val="424242"/>
                </a:solidFill>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623A033-CFD8-7DA7-21D4-18D7A3E86BE8}"/>
              </a:ext>
            </a:extLst>
          </p:cNvPr>
          <p:cNvSpPr>
            <a:spLocks noGrp="1"/>
          </p:cNvSpPr>
          <p:nvPr>
            <p:ph type="sldNum" sz="quarter" idx="12"/>
          </p:nvPr>
        </p:nvSpPr>
        <p:spPr/>
        <p:txBody>
          <a:bodyPr/>
          <a:lstStyle/>
          <a:p>
            <a:fld id="{0527DD8D-A9B7-4B9F-9B94-2760BD69B92F}" type="slidenum">
              <a:rPr lang="en-US" smtClean="0"/>
              <a:t>28</a:t>
            </a:fld>
            <a:endParaRPr lang="en-US"/>
          </a:p>
        </p:txBody>
      </p:sp>
    </p:spTree>
    <p:extLst>
      <p:ext uri="{BB962C8B-B14F-4D97-AF65-F5344CB8AC3E}">
        <p14:creationId xmlns:p14="http://schemas.microsoft.com/office/powerpoint/2010/main" val="813964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4D96-4BBF-9692-75EB-FE7AFE234668}"/>
              </a:ext>
            </a:extLst>
          </p:cNvPr>
          <p:cNvSpPr>
            <a:spLocks noGrp="1"/>
          </p:cNvSpPr>
          <p:nvPr>
            <p:ph type="title"/>
          </p:nvPr>
        </p:nvSpPr>
        <p:spPr>
          <a:xfrm>
            <a:off x="976423" y="2766218"/>
            <a:ext cx="10515600" cy="1325563"/>
          </a:xfrm>
        </p:spPr>
        <p:txBody>
          <a:bodyPr>
            <a:normAutofit/>
          </a:bodyPr>
          <a:lstStyle/>
          <a:p>
            <a:pPr algn="ctr"/>
            <a:r>
              <a:rPr lang="en-US" sz="6600" dirty="0">
                <a:latin typeface="Times New Roman" panose="02020603050405020304" pitchFamily="18" charset="0"/>
                <a:cs typeface="Times New Roman" panose="02020603050405020304" pitchFamily="18" charset="0"/>
              </a:rPr>
              <a:t>Thank you!</a:t>
            </a:r>
          </a:p>
        </p:txBody>
      </p:sp>
      <p:sp>
        <p:nvSpPr>
          <p:cNvPr id="5" name="Slide Number Placeholder 4">
            <a:extLst>
              <a:ext uri="{FF2B5EF4-FFF2-40B4-BE49-F238E27FC236}">
                <a16:creationId xmlns:a16="http://schemas.microsoft.com/office/drawing/2014/main" id="{FD5BF1E4-A9FF-D738-B742-BBA97EA3F08C}"/>
              </a:ext>
            </a:extLst>
          </p:cNvPr>
          <p:cNvSpPr>
            <a:spLocks noGrp="1"/>
          </p:cNvSpPr>
          <p:nvPr>
            <p:ph type="sldNum" sz="quarter" idx="12"/>
          </p:nvPr>
        </p:nvSpPr>
        <p:spPr/>
        <p:txBody>
          <a:bodyPr/>
          <a:lstStyle/>
          <a:p>
            <a:fld id="{0527DD8D-A9B7-4B9F-9B94-2760BD69B92F}" type="slidenum">
              <a:rPr lang="en-US" smtClean="0"/>
              <a:t>29</a:t>
            </a:fld>
            <a:endParaRPr lang="en-US"/>
          </a:p>
        </p:txBody>
      </p:sp>
    </p:spTree>
    <p:extLst>
      <p:ext uri="{BB962C8B-B14F-4D97-AF65-F5344CB8AC3E}">
        <p14:creationId xmlns:p14="http://schemas.microsoft.com/office/powerpoint/2010/main" val="1400970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4E56-CB27-AAEE-3914-E400EA29E66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Outline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AA0520-FCA6-FB4D-7422-B197D90F252E}"/>
              </a:ext>
            </a:extLst>
          </p:cNvPr>
          <p:cNvSpPr>
            <a:spLocks noGrp="1"/>
          </p:cNvSpPr>
          <p:nvPr>
            <p:ph idx="1"/>
          </p:nvPr>
        </p:nvSpPr>
        <p:spPr>
          <a:xfrm>
            <a:off x="2881848" y="1488669"/>
            <a:ext cx="6428303" cy="4802187"/>
          </a:xfrm>
        </p:spPr>
        <p:txBody>
          <a:bodyPr>
            <a:normAutofit fontScale="92500" lnSpcReduction="10000"/>
          </a:bodyPr>
          <a:lstStyle/>
          <a:p>
            <a:pPr>
              <a:lnSpc>
                <a:spcPct val="150000"/>
              </a:lnSpc>
            </a:pPr>
            <a:r>
              <a:rPr lang="en-US" dirty="0">
                <a:latin typeface="Times New Roman" panose="02020603050405020304" pitchFamily="18" charset="0"/>
                <a:cs typeface="Times New Roman" panose="02020603050405020304" pitchFamily="18" charset="0"/>
              </a:rPr>
              <a:t>Main Idea</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Background &amp; Related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Use Case</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Proposed Active Defense Implementations</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Conclusion</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Future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Q &amp; A</a:t>
            </a:r>
          </a:p>
        </p:txBody>
      </p:sp>
      <p:sp>
        <p:nvSpPr>
          <p:cNvPr id="4" name="Slide Number Placeholder 3">
            <a:extLst>
              <a:ext uri="{FF2B5EF4-FFF2-40B4-BE49-F238E27FC236}">
                <a16:creationId xmlns:a16="http://schemas.microsoft.com/office/drawing/2014/main" id="{8E77506D-ABA3-8D03-61F5-33A362A94742}"/>
              </a:ext>
            </a:extLst>
          </p:cNvPr>
          <p:cNvSpPr>
            <a:spLocks noGrp="1"/>
          </p:cNvSpPr>
          <p:nvPr>
            <p:ph type="sldNum" sz="quarter" idx="12"/>
          </p:nvPr>
        </p:nvSpPr>
        <p:spPr/>
        <p:txBody>
          <a:bodyPr/>
          <a:lstStyle/>
          <a:p>
            <a:fld id="{0527DD8D-A9B7-4B9F-9B94-2760BD69B92F}" type="slidenum">
              <a:rPr lang="en-US" smtClean="0"/>
              <a:t>3</a:t>
            </a:fld>
            <a:endParaRPr lang="en-US"/>
          </a:p>
        </p:txBody>
      </p:sp>
    </p:spTree>
    <p:extLst>
      <p:ext uri="{BB962C8B-B14F-4D97-AF65-F5344CB8AC3E}">
        <p14:creationId xmlns:p14="http://schemas.microsoft.com/office/powerpoint/2010/main" val="2026105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48E3-8689-D9EC-BF8E-931B05CFBF10}"/>
              </a:ext>
            </a:extLst>
          </p:cNvPr>
          <p:cNvSpPr>
            <a:spLocks noGrp="1"/>
          </p:cNvSpPr>
          <p:nvPr>
            <p:ph type="title"/>
          </p:nvPr>
        </p:nvSpPr>
        <p:spPr>
          <a:xfrm>
            <a:off x="1126435" y="2766218"/>
            <a:ext cx="10515600" cy="1325563"/>
          </a:xfrm>
        </p:spPr>
        <p:txBody>
          <a:bodyPr/>
          <a:lstStyle/>
          <a:p>
            <a:pPr algn="ctr"/>
            <a:r>
              <a:rPr lang="en-US" altLang="zh-TW" dirty="0">
                <a:latin typeface="Times New Roman" panose="02020603050405020304" pitchFamily="18" charset="0"/>
                <a:cs typeface="Times New Roman" panose="02020603050405020304" pitchFamily="18" charset="0"/>
              </a:rPr>
              <a:t>Appendix</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AAC4611-ECFC-9D0E-75EB-40CB0165B53C}"/>
              </a:ext>
            </a:extLst>
          </p:cNvPr>
          <p:cNvSpPr>
            <a:spLocks noGrp="1"/>
          </p:cNvSpPr>
          <p:nvPr>
            <p:ph type="sldNum" sz="quarter" idx="12"/>
          </p:nvPr>
        </p:nvSpPr>
        <p:spPr/>
        <p:txBody>
          <a:bodyPr/>
          <a:lstStyle/>
          <a:p>
            <a:fld id="{0527DD8D-A9B7-4B9F-9B94-2760BD69B92F}" type="slidenum">
              <a:rPr lang="en-US" smtClean="0"/>
              <a:t>30</a:t>
            </a:fld>
            <a:endParaRPr lang="en-US"/>
          </a:p>
        </p:txBody>
      </p:sp>
    </p:spTree>
    <p:extLst>
      <p:ext uri="{BB962C8B-B14F-4D97-AF65-F5344CB8AC3E}">
        <p14:creationId xmlns:p14="http://schemas.microsoft.com/office/powerpoint/2010/main" val="3190434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4283-32F9-E80D-D7D4-F89041B865B3}"/>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Initial Access: Phishing Attack</a:t>
            </a:r>
            <a:endParaRPr lang="en-US" sz="4000" dirty="0">
              <a:latin typeface="Times New Roman" panose="02020603050405020304" pitchFamily="18" charset="0"/>
              <a:cs typeface="Times New Roman" panose="02020603050405020304" pitchFamily="18" charset="0"/>
            </a:endParaRPr>
          </a:p>
        </p:txBody>
      </p:sp>
      <p:pic>
        <p:nvPicPr>
          <p:cNvPr id="2050" name="Picture 2" descr="Phishing - Free security icons">
            <a:extLst>
              <a:ext uri="{FF2B5EF4-FFF2-40B4-BE49-F238E27FC236}">
                <a16:creationId xmlns:a16="http://schemas.microsoft.com/office/drawing/2014/main" id="{6BF2AEB5-CE9C-D36F-39D2-7C5F46387E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09557" y="0"/>
            <a:ext cx="1629865" cy="16298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FA0AF7-DFB1-FEB0-F79D-4065652B1733}"/>
              </a:ext>
            </a:extLst>
          </p:cNvPr>
          <p:cNvSpPr txBox="1"/>
          <p:nvPr/>
        </p:nvSpPr>
        <p:spPr>
          <a:xfrm>
            <a:off x="715039" y="1794203"/>
            <a:ext cx="11214691" cy="4154984"/>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EAC0009: Email Manipulation</a:t>
            </a:r>
          </a:p>
          <a:p>
            <a:pPr marL="742950" lvl="1" indent="-28575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Decoy emails </a:t>
            </a:r>
            <a:r>
              <a:rPr lang="en-US" sz="2800" dirty="0">
                <a:latin typeface="Times New Roman" panose="02020603050405020304" pitchFamily="18" charset="0"/>
                <a:cs typeface="Times New Roman" panose="02020603050405020304" pitchFamily="18" charset="0"/>
              </a:rPr>
              <a:t>are placed on orphan pages</a:t>
            </a:r>
          </a:p>
          <a:p>
            <a:pPr marL="742950" lvl="1"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When decoy emails receive any messages, block the associated email addresses and IPs to prevent employees from viewing them.</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EAC0012: Persona</a:t>
            </a:r>
          </a:p>
          <a:p>
            <a:pPr marL="742950" lvl="1"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a:t>
            </a:r>
            <a:r>
              <a:rPr lang="en-US" sz="2800" b="1" dirty="0">
                <a:latin typeface="Times New Roman" panose="02020603050405020304" pitchFamily="18" charset="0"/>
                <a:cs typeface="Times New Roman" panose="02020603050405020304" pitchFamily="18" charset="0"/>
              </a:rPr>
              <a:t>fake employee profile </a:t>
            </a:r>
            <a:r>
              <a:rPr lang="en-US" sz="2800" dirty="0">
                <a:latin typeface="Times New Roman" panose="02020603050405020304" pitchFamily="18" charset="0"/>
                <a:cs typeface="Times New Roman" panose="02020603050405020304" pitchFamily="18" charset="0"/>
              </a:rPr>
              <a:t>on a social media platform like LinkedIn, complete with a decoy email address.</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EAC0011: Pocket Litter</a:t>
            </a:r>
          </a:p>
          <a:p>
            <a:pPr marL="742950" lvl="1"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Hobbies, personal, professional interactions, profile data, and updates</a:t>
            </a:r>
          </a:p>
        </p:txBody>
      </p:sp>
      <p:pic>
        <p:nvPicPr>
          <p:cNvPr id="2052" name="Picture 4">
            <a:extLst>
              <a:ext uri="{FF2B5EF4-FFF2-40B4-BE49-F238E27FC236}">
                <a16:creationId xmlns:a16="http://schemas.microsoft.com/office/drawing/2014/main" id="{843F2392-8868-86A9-33C8-9A8C2016F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448" y="657540"/>
            <a:ext cx="972325" cy="97232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3D409ABF-B430-516A-5C69-62784ED54549}"/>
              </a:ext>
            </a:extLst>
          </p:cNvPr>
          <p:cNvSpPr>
            <a:spLocks noGrp="1"/>
          </p:cNvSpPr>
          <p:nvPr>
            <p:ph type="sldNum" sz="quarter" idx="12"/>
          </p:nvPr>
        </p:nvSpPr>
        <p:spPr/>
        <p:txBody>
          <a:bodyPr/>
          <a:lstStyle/>
          <a:p>
            <a:fld id="{0527DD8D-A9B7-4B9F-9B94-2760BD69B92F}" type="slidenum">
              <a:rPr lang="en-US" smtClean="0"/>
              <a:t>31</a:t>
            </a:fld>
            <a:endParaRPr lang="en-US"/>
          </a:p>
        </p:txBody>
      </p:sp>
    </p:spTree>
    <p:extLst>
      <p:ext uri="{BB962C8B-B14F-4D97-AF65-F5344CB8AC3E}">
        <p14:creationId xmlns:p14="http://schemas.microsoft.com/office/powerpoint/2010/main" val="2808512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5">
            <a:extLst>
              <a:ext uri="{FF2B5EF4-FFF2-40B4-BE49-F238E27FC236}">
                <a16:creationId xmlns:a16="http://schemas.microsoft.com/office/drawing/2014/main" id="{8C5ABF77-6166-2041-C7CA-CD0FA419ED79}"/>
              </a:ext>
            </a:extLst>
          </p:cNvPr>
          <p:cNvPicPr>
            <a:picLocks noChangeAspect="1"/>
          </p:cNvPicPr>
          <p:nvPr/>
        </p:nvPicPr>
        <p:blipFill>
          <a:blip r:embed="rId2"/>
          <a:stretch>
            <a:fillRect/>
          </a:stretch>
        </p:blipFill>
        <p:spPr>
          <a:xfrm>
            <a:off x="160954" y="1299352"/>
            <a:ext cx="6546127" cy="3321915"/>
          </a:xfrm>
          <a:prstGeom prst="rect">
            <a:avLst/>
          </a:prstGeom>
        </p:spPr>
      </p:pic>
      <p:pic>
        <p:nvPicPr>
          <p:cNvPr id="2" name="圖片 3">
            <a:extLst>
              <a:ext uri="{FF2B5EF4-FFF2-40B4-BE49-F238E27FC236}">
                <a16:creationId xmlns:a16="http://schemas.microsoft.com/office/drawing/2014/main" id="{85E19FD9-D2B5-0030-FE65-A45331EB7BD9}"/>
              </a:ext>
            </a:extLst>
          </p:cNvPr>
          <p:cNvPicPr>
            <a:picLocks noChangeAspect="1"/>
          </p:cNvPicPr>
          <p:nvPr/>
        </p:nvPicPr>
        <p:blipFill>
          <a:blip r:embed="rId3"/>
          <a:stretch>
            <a:fillRect/>
          </a:stretch>
        </p:blipFill>
        <p:spPr>
          <a:xfrm>
            <a:off x="2971799" y="1299352"/>
            <a:ext cx="9083091" cy="4793335"/>
          </a:xfrm>
          <a:prstGeom prst="rect">
            <a:avLst/>
          </a:prstGeom>
        </p:spPr>
      </p:pic>
      <p:sp>
        <p:nvSpPr>
          <p:cNvPr id="5" name="TextBox 4">
            <a:extLst>
              <a:ext uri="{FF2B5EF4-FFF2-40B4-BE49-F238E27FC236}">
                <a16:creationId xmlns:a16="http://schemas.microsoft.com/office/drawing/2014/main" id="{64C9C7F9-876B-13A6-E664-E1CA6AC9D36A}"/>
              </a:ext>
            </a:extLst>
          </p:cNvPr>
          <p:cNvSpPr txBox="1"/>
          <p:nvPr/>
        </p:nvSpPr>
        <p:spPr>
          <a:xfrm>
            <a:off x="137110" y="4664479"/>
            <a:ext cx="2099194"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Windows PC without SSH connection</a:t>
            </a:r>
          </a:p>
        </p:txBody>
      </p:sp>
      <p:sp>
        <p:nvSpPr>
          <p:cNvPr id="6" name="TextBox 5">
            <a:extLst>
              <a:ext uri="{FF2B5EF4-FFF2-40B4-BE49-F238E27FC236}">
                <a16:creationId xmlns:a16="http://schemas.microsoft.com/office/drawing/2014/main" id="{5057BC6C-2B7D-ABF8-0144-7A5D954D8DE5}"/>
              </a:ext>
            </a:extLst>
          </p:cNvPr>
          <p:cNvSpPr txBox="1"/>
          <p:nvPr/>
        </p:nvSpPr>
        <p:spPr>
          <a:xfrm>
            <a:off x="2890455" y="776132"/>
            <a:ext cx="9164435" cy="523220"/>
          </a:xfrm>
          <a:prstGeom prst="rect">
            <a:avLst/>
          </a:prstGeom>
          <a:noFill/>
        </p:spPr>
        <p:txBody>
          <a:bodyPr wrap="square" rtlCol="0">
            <a:spAutoFit/>
          </a:bodyPr>
          <a:lstStyle/>
          <a:p>
            <a:r>
              <a:rPr lang="en-US" sz="2800" dirty="0">
                <a:solidFill>
                  <a:srgbClr val="FF0000"/>
                </a:solidFill>
                <a:latin typeface="Times New Roman" panose="02020603050405020304" pitchFamily="18" charset="0"/>
                <a:cs typeface="Times New Roman" panose="02020603050405020304" pitchFamily="18" charset="0"/>
              </a:rPr>
              <a:t>Appeared as Linux OS with SSH open for connection</a:t>
            </a:r>
          </a:p>
        </p:txBody>
      </p:sp>
      <p:sp>
        <p:nvSpPr>
          <p:cNvPr id="7" name="Rectangle: Rounded Corners 6">
            <a:extLst>
              <a:ext uri="{FF2B5EF4-FFF2-40B4-BE49-F238E27FC236}">
                <a16:creationId xmlns:a16="http://schemas.microsoft.com/office/drawing/2014/main" id="{BA3BBFA1-B6F4-7BDA-E241-61B56F5DDB6E}"/>
              </a:ext>
            </a:extLst>
          </p:cNvPr>
          <p:cNvSpPr/>
          <p:nvPr/>
        </p:nvSpPr>
        <p:spPr>
          <a:xfrm>
            <a:off x="2971799" y="4313583"/>
            <a:ext cx="8975036" cy="63610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315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4">
            <a:extLst>
              <a:ext uri="{FF2B5EF4-FFF2-40B4-BE49-F238E27FC236}">
                <a16:creationId xmlns:a16="http://schemas.microsoft.com/office/drawing/2014/main" id="{CB8C0510-CA03-E8C7-6476-DE3F3DDEE6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86528"/>
            <a:ext cx="12006364" cy="1858089"/>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42224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6C2B47-D42B-F022-B2EE-6FE01D0BEE69}"/>
              </a:ext>
            </a:extLst>
          </p:cNvPr>
          <p:cNvSpPr/>
          <p:nvPr/>
        </p:nvSpPr>
        <p:spPr>
          <a:xfrm>
            <a:off x="165035" y="1679944"/>
            <a:ext cx="3396211" cy="166931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latin typeface="Times New Roman" panose="02020603050405020304" pitchFamily="18" charset="0"/>
                <a:cs typeface="Times New Roman" panose="02020603050405020304" pitchFamily="18" charset="0"/>
              </a:rPr>
              <a:t>Initial Access</a:t>
            </a:r>
            <a:endParaRPr lang="en-US"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T1190: Exploit Public-Facing Application</a:t>
            </a: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T1566: Phishing</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8CD197B-3122-3B4B-D6DF-CC1F5CD8A5D4}"/>
              </a:ext>
            </a:extLst>
          </p:cNvPr>
          <p:cNvSpPr/>
          <p:nvPr/>
        </p:nvSpPr>
        <p:spPr>
          <a:xfrm>
            <a:off x="4167300" y="1730449"/>
            <a:ext cx="3193759" cy="15683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latin typeface="Times New Roman" panose="02020603050405020304" pitchFamily="18" charset="0"/>
                <a:cs typeface="Times New Roman" panose="02020603050405020304" pitchFamily="18" charset="0"/>
              </a:rPr>
              <a:t>Command and Control</a:t>
            </a:r>
            <a:endParaRPr lang="fr-FR"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fr-FR"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T1021: Remote Services </a:t>
            </a:r>
          </a:p>
          <a:p>
            <a:pPr marL="285750" indent="-28575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T1071: Application Layer Protocol</a:t>
            </a:r>
          </a:p>
        </p:txBody>
      </p:sp>
      <p:sp>
        <p:nvSpPr>
          <p:cNvPr id="4" name="Rectangle: Rounded Corners 3">
            <a:extLst>
              <a:ext uri="{FF2B5EF4-FFF2-40B4-BE49-F238E27FC236}">
                <a16:creationId xmlns:a16="http://schemas.microsoft.com/office/drawing/2014/main" id="{60724E67-0238-9119-2ECB-247CD7C80972}"/>
              </a:ext>
            </a:extLst>
          </p:cNvPr>
          <p:cNvSpPr/>
          <p:nvPr/>
        </p:nvSpPr>
        <p:spPr>
          <a:xfrm>
            <a:off x="7878725" y="1104903"/>
            <a:ext cx="4002265" cy="28193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latin typeface="Times New Roman" panose="02020603050405020304" pitchFamily="18" charset="0"/>
                <a:cs typeface="Times New Roman" panose="02020603050405020304" pitchFamily="18" charset="0"/>
              </a:rPr>
              <a:t>Discovery</a:t>
            </a: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T1049: System Network Connections Discovery</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T1018: Remote System Discovery</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T1016.001: System Network Configuration Discovery: Internet Connection Discovery</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T1046: Network Service Discovery</a:t>
            </a:r>
          </a:p>
        </p:txBody>
      </p:sp>
      <p:sp>
        <p:nvSpPr>
          <p:cNvPr id="5" name="Rectangle: Rounded Corners 4">
            <a:extLst>
              <a:ext uri="{FF2B5EF4-FFF2-40B4-BE49-F238E27FC236}">
                <a16:creationId xmlns:a16="http://schemas.microsoft.com/office/drawing/2014/main" id="{1A6E5938-4CD1-5288-E50C-7F0DE39007F6}"/>
              </a:ext>
            </a:extLst>
          </p:cNvPr>
          <p:cNvSpPr/>
          <p:nvPr/>
        </p:nvSpPr>
        <p:spPr>
          <a:xfrm>
            <a:off x="8097132" y="4537426"/>
            <a:ext cx="3565452" cy="168591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latin typeface="Times New Roman" panose="02020603050405020304" pitchFamily="18" charset="0"/>
                <a:cs typeface="Times New Roman" panose="02020603050405020304" pitchFamily="18" charset="0"/>
              </a:rPr>
              <a:t>Credential Access &amp; Collection</a:t>
            </a: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T1550: Use Alternate Authentication Material</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T1056: Input Capture</a:t>
            </a:r>
          </a:p>
        </p:txBody>
      </p:sp>
      <p:sp>
        <p:nvSpPr>
          <p:cNvPr id="6" name="Rectangle: Rounded Corners 5">
            <a:extLst>
              <a:ext uri="{FF2B5EF4-FFF2-40B4-BE49-F238E27FC236}">
                <a16:creationId xmlns:a16="http://schemas.microsoft.com/office/drawing/2014/main" id="{B8918377-21B7-E003-2DCB-D9E7D7ECAC7F}"/>
              </a:ext>
            </a:extLst>
          </p:cNvPr>
          <p:cNvSpPr/>
          <p:nvPr/>
        </p:nvSpPr>
        <p:spPr>
          <a:xfrm>
            <a:off x="4045252" y="4657059"/>
            <a:ext cx="3565452" cy="14477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latin typeface="Times New Roman" panose="02020603050405020304" pitchFamily="18" charset="0"/>
                <a:cs typeface="Times New Roman" panose="02020603050405020304" pitchFamily="18" charset="0"/>
              </a:rPr>
              <a:t>Persistence &amp; Privilege Escalation</a:t>
            </a: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T1053.003: Scheduled Task/Job</a:t>
            </a:r>
          </a:p>
        </p:txBody>
      </p:sp>
      <p:sp>
        <p:nvSpPr>
          <p:cNvPr id="7" name="Rectangle: Rounded Corners 6">
            <a:extLst>
              <a:ext uri="{FF2B5EF4-FFF2-40B4-BE49-F238E27FC236}">
                <a16:creationId xmlns:a16="http://schemas.microsoft.com/office/drawing/2014/main" id="{FC52CF39-5D99-5C1A-97E6-B817558E7269}"/>
              </a:ext>
            </a:extLst>
          </p:cNvPr>
          <p:cNvSpPr/>
          <p:nvPr/>
        </p:nvSpPr>
        <p:spPr>
          <a:xfrm>
            <a:off x="215770" y="4594450"/>
            <a:ext cx="3396212" cy="15682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200" b="1" dirty="0">
                <a:solidFill>
                  <a:schemeClr val="tx1"/>
                </a:solidFill>
                <a:latin typeface="Times New Roman" panose="02020603050405020304" pitchFamily="18" charset="0"/>
                <a:cs typeface="Times New Roman" panose="02020603050405020304" pitchFamily="18" charset="0"/>
              </a:rPr>
              <a:t>Impact</a:t>
            </a:r>
            <a:endParaRPr lang="en-US" sz="22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T1486: Data Encrypted for Impact</a:t>
            </a:r>
          </a:p>
        </p:txBody>
      </p:sp>
      <p:cxnSp>
        <p:nvCxnSpPr>
          <p:cNvPr id="9" name="Straight Arrow Connector 8">
            <a:extLst>
              <a:ext uri="{FF2B5EF4-FFF2-40B4-BE49-F238E27FC236}">
                <a16:creationId xmlns:a16="http://schemas.microsoft.com/office/drawing/2014/main" id="{51A5270F-5620-942E-4D4D-E6B258FE1B38}"/>
              </a:ext>
            </a:extLst>
          </p:cNvPr>
          <p:cNvCxnSpPr>
            <a:cxnSpLocks/>
            <a:stCxn id="2" idx="3"/>
            <a:endCxn id="3" idx="1"/>
          </p:cNvCxnSpPr>
          <p:nvPr/>
        </p:nvCxnSpPr>
        <p:spPr>
          <a:xfrm>
            <a:off x="3561246" y="2514601"/>
            <a:ext cx="60605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CAE4F2E-F71B-CFEE-3BC2-3AF4DA34AB36}"/>
              </a:ext>
            </a:extLst>
          </p:cNvPr>
          <p:cNvCxnSpPr>
            <a:cxnSpLocks/>
            <a:stCxn id="3" idx="3"/>
            <a:endCxn id="4" idx="1"/>
          </p:cNvCxnSpPr>
          <p:nvPr/>
        </p:nvCxnSpPr>
        <p:spPr>
          <a:xfrm flipV="1">
            <a:off x="7361059" y="2514600"/>
            <a:ext cx="517666"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190A584-0721-ADB1-F8C3-73DE95806D9D}"/>
              </a:ext>
            </a:extLst>
          </p:cNvPr>
          <p:cNvCxnSpPr>
            <a:cxnSpLocks/>
            <a:stCxn id="4" idx="2"/>
            <a:endCxn id="5" idx="0"/>
          </p:cNvCxnSpPr>
          <p:nvPr/>
        </p:nvCxnSpPr>
        <p:spPr>
          <a:xfrm>
            <a:off x="9879858" y="3924296"/>
            <a:ext cx="0" cy="61313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C7E5207-4F50-B002-CA4B-EE8417AAF8B2}"/>
              </a:ext>
            </a:extLst>
          </p:cNvPr>
          <p:cNvCxnSpPr>
            <a:cxnSpLocks/>
            <a:stCxn id="5" idx="1"/>
            <a:endCxn id="6" idx="3"/>
          </p:cNvCxnSpPr>
          <p:nvPr/>
        </p:nvCxnSpPr>
        <p:spPr>
          <a:xfrm flipH="1">
            <a:off x="7610704" y="5380382"/>
            <a:ext cx="486428" cy="57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19FA428-1780-3565-5E4B-3A8BEA76B658}"/>
              </a:ext>
            </a:extLst>
          </p:cNvPr>
          <p:cNvCxnSpPr>
            <a:cxnSpLocks/>
            <a:stCxn id="6" idx="1"/>
            <a:endCxn id="7" idx="3"/>
          </p:cNvCxnSpPr>
          <p:nvPr/>
        </p:nvCxnSpPr>
        <p:spPr>
          <a:xfrm flipH="1" flipV="1">
            <a:off x="3611982" y="5378599"/>
            <a:ext cx="433270" cy="235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453CCAD9-2D75-D36F-A9CE-970800E3D0EB}"/>
              </a:ext>
            </a:extLst>
          </p:cNvPr>
          <p:cNvSpPr txBox="1"/>
          <p:nvPr/>
        </p:nvSpPr>
        <p:spPr>
          <a:xfrm>
            <a:off x="376793" y="593005"/>
            <a:ext cx="7581013"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Potential Utilized </a:t>
            </a:r>
            <a:r>
              <a:rPr lang="en-US" sz="3600" dirty="0">
                <a:solidFill>
                  <a:srgbClr val="FF0000"/>
                </a:solidFill>
                <a:latin typeface="Times New Roman" panose="02020603050405020304" pitchFamily="18" charset="0"/>
                <a:cs typeface="Times New Roman" panose="02020603050405020304" pitchFamily="18" charset="0"/>
              </a:rPr>
              <a:t>Attack Techniques</a:t>
            </a:r>
          </a:p>
        </p:txBody>
      </p:sp>
      <p:sp>
        <p:nvSpPr>
          <p:cNvPr id="30" name="Rectangle: Rounded Corners 29">
            <a:extLst>
              <a:ext uri="{FF2B5EF4-FFF2-40B4-BE49-F238E27FC236}">
                <a16:creationId xmlns:a16="http://schemas.microsoft.com/office/drawing/2014/main" id="{D9A34F9B-EC26-203E-3A06-2AAAADB414B6}"/>
              </a:ext>
            </a:extLst>
          </p:cNvPr>
          <p:cNvSpPr/>
          <p:nvPr/>
        </p:nvSpPr>
        <p:spPr>
          <a:xfrm>
            <a:off x="196933" y="1679944"/>
            <a:ext cx="3396211" cy="1666403"/>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4292A69-4A4E-5C4F-56AE-808DBACCBF1E}"/>
              </a:ext>
            </a:extLst>
          </p:cNvPr>
          <p:cNvSpPr/>
          <p:nvPr/>
        </p:nvSpPr>
        <p:spPr>
          <a:xfrm>
            <a:off x="7878724" y="1104903"/>
            <a:ext cx="4002265" cy="2819393"/>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59BDC6C-A838-C78A-1709-01027A5C358A}"/>
              </a:ext>
            </a:extLst>
          </p:cNvPr>
          <p:cNvSpPr/>
          <p:nvPr/>
        </p:nvSpPr>
        <p:spPr>
          <a:xfrm>
            <a:off x="210015" y="4618939"/>
            <a:ext cx="3396211" cy="1566220"/>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5E63FA9-F261-1CD2-55B7-82BAAD536520}"/>
              </a:ext>
            </a:extLst>
          </p:cNvPr>
          <p:cNvSpPr/>
          <p:nvPr/>
        </p:nvSpPr>
        <p:spPr>
          <a:xfrm>
            <a:off x="8097132" y="4558692"/>
            <a:ext cx="3565452" cy="1685911"/>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CBA8CDE6-B006-4AC8-9251-182C40198713}"/>
              </a:ext>
            </a:extLst>
          </p:cNvPr>
          <p:cNvSpPr>
            <a:spLocks noGrp="1"/>
          </p:cNvSpPr>
          <p:nvPr>
            <p:ph type="sldNum" sz="quarter" idx="12"/>
          </p:nvPr>
        </p:nvSpPr>
        <p:spPr>
          <a:xfrm>
            <a:off x="8610600" y="6356350"/>
            <a:ext cx="2743200" cy="365125"/>
          </a:xfrm>
        </p:spPr>
        <p:txBody>
          <a:bodyPr/>
          <a:lstStyle/>
          <a:p>
            <a:fld id="{0527DD8D-A9B7-4B9F-9B94-2760BD69B92F}" type="slidenum">
              <a:rPr lang="en-US" smtClean="0"/>
              <a:t>34</a:t>
            </a:fld>
            <a:endParaRPr lang="en-US" dirty="0"/>
          </a:p>
        </p:txBody>
      </p:sp>
    </p:spTree>
    <p:extLst>
      <p:ext uri="{BB962C8B-B14F-4D97-AF65-F5344CB8AC3E}">
        <p14:creationId xmlns:p14="http://schemas.microsoft.com/office/powerpoint/2010/main" val="371561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0D2A-590C-6CED-0C53-AC88D799DA0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Main Idea</a:t>
            </a:r>
          </a:p>
        </p:txBody>
      </p:sp>
      <p:sp>
        <p:nvSpPr>
          <p:cNvPr id="3" name="Content Placeholder 2">
            <a:extLst>
              <a:ext uri="{FF2B5EF4-FFF2-40B4-BE49-F238E27FC236}">
                <a16:creationId xmlns:a16="http://schemas.microsoft.com/office/drawing/2014/main" id="{22D9EB7C-F494-5672-728B-8D6482AB6DE8}"/>
              </a:ext>
            </a:extLst>
          </p:cNvPr>
          <p:cNvSpPr>
            <a:spLocks noGrp="1"/>
          </p:cNvSpPr>
          <p:nvPr>
            <p:ph idx="1"/>
          </p:nvPr>
        </p:nvSpPr>
        <p:spPr>
          <a:xfrm>
            <a:off x="838199" y="1600200"/>
            <a:ext cx="10765971" cy="4892675"/>
          </a:xfrm>
        </p:spPr>
        <p:txBody>
          <a:bodyPr>
            <a:normAutofit/>
          </a:bodyPr>
          <a:lstStyle/>
          <a:p>
            <a:pPr>
              <a:lnSpc>
                <a:spcPct val="110000"/>
              </a:lnSpc>
            </a:pPr>
            <a:r>
              <a:rPr lang="en-US" dirty="0">
                <a:latin typeface="Times New Roman" panose="02020603050405020304" pitchFamily="18" charset="0"/>
                <a:cs typeface="Times New Roman" panose="02020603050405020304" pitchFamily="18" charset="0"/>
              </a:rPr>
              <a:t>Cyber-security defenses predominantly rely on a </a:t>
            </a:r>
            <a:r>
              <a:rPr lang="en-US" b="1" dirty="0">
                <a:latin typeface="Times New Roman" panose="02020603050405020304" pitchFamily="18" charset="0"/>
                <a:cs typeface="Times New Roman" panose="02020603050405020304" pitchFamily="18" charset="0"/>
              </a:rPr>
              <a:t>passive</a:t>
            </a:r>
            <a:r>
              <a:rPr lang="en-US" dirty="0">
                <a:latin typeface="Times New Roman" panose="02020603050405020304" pitchFamily="18" charset="0"/>
                <a:cs typeface="Times New Roman" panose="02020603050405020304" pitchFamily="18" charset="0"/>
              </a:rPr>
              <a:t> approach of waiting for adversaries to match predefined rules. </a:t>
            </a:r>
          </a:p>
          <a:p>
            <a:pPr>
              <a:lnSpc>
                <a:spcPct val="110000"/>
              </a:lnSpc>
            </a:pPr>
            <a:r>
              <a:rPr lang="en-US" dirty="0">
                <a:latin typeface="Times New Roman" panose="02020603050405020304" pitchFamily="18" charset="0"/>
                <a:cs typeface="Times New Roman" panose="02020603050405020304" pitchFamily="18" charset="0"/>
              </a:rPr>
              <a:t>Active defense involves actively engaging with adversaries to </a:t>
            </a:r>
            <a:r>
              <a:rPr lang="en-US" b="1" dirty="0">
                <a:latin typeface="Times New Roman" panose="02020603050405020304" pitchFamily="18" charset="0"/>
                <a:cs typeface="Times New Roman" panose="02020603050405020304" pitchFamily="18" charset="0"/>
              </a:rPr>
              <a:t>observe, affect, and elicit </a:t>
            </a:r>
            <a:r>
              <a:rPr lang="en-US" dirty="0">
                <a:latin typeface="Times New Roman" panose="02020603050405020304" pitchFamily="18" charset="0"/>
                <a:cs typeface="Times New Roman" panose="02020603050405020304" pitchFamily="18" charset="0"/>
              </a:rPr>
              <a:t>attack behaviors by providing deceptive information.</a:t>
            </a:r>
          </a:p>
          <a:p>
            <a:pPr>
              <a:lnSpc>
                <a:spcPct val="110000"/>
              </a:lnSpc>
            </a:pPr>
            <a:r>
              <a:rPr lang="en-US" dirty="0">
                <a:latin typeface="Times New Roman" panose="02020603050405020304" pitchFamily="18" charset="0"/>
                <a:cs typeface="Times New Roman" panose="02020603050405020304" pitchFamily="18" charset="0"/>
              </a:rPr>
              <a:t>We analyzed the TTPs used in a real-world cyber-attack based on the MITRE ATT&amp;CK® framework.</a:t>
            </a:r>
          </a:p>
          <a:p>
            <a:pPr>
              <a:lnSpc>
                <a:spcPct val="110000"/>
              </a:lnSpc>
            </a:pPr>
            <a:r>
              <a:rPr lang="en-US" dirty="0">
                <a:latin typeface="Times New Roman" panose="02020603050405020304" pitchFamily="18" charset="0"/>
                <a:cs typeface="Times New Roman" panose="02020603050405020304" pitchFamily="18" charset="0"/>
              </a:rPr>
              <a:t>Then, using the identified TTPs and mapped to the MITRE Engage</a:t>
            </a:r>
            <a:r>
              <a:rPr lang="en-US" sz="2000" b="0" i="0" u="none" strike="noStrike" baseline="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framework, we </a:t>
            </a:r>
            <a:r>
              <a:rPr lang="en-US" b="1" dirty="0">
                <a:latin typeface="Times New Roman" panose="02020603050405020304" pitchFamily="18" charset="0"/>
                <a:cs typeface="Times New Roman" panose="02020603050405020304" pitchFamily="18" charset="0"/>
              </a:rPr>
              <a:t>identified potential use cases for implementing active defense</a:t>
            </a:r>
            <a:r>
              <a:rPr lang="en-US" dirty="0">
                <a:latin typeface="Times New Roman" panose="02020603050405020304" pitchFamily="18" charset="0"/>
                <a:cs typeface="Times New Roman" panose="02020603050405020304" pitchFamily="18" charset="0"/>
              </a:rPr>
              <a:t> as a countermeasure.</a:t>
            </a:r>
          </a:p>
        </p:txBody>
      </p:sp>
      <p:sp>
        <p:nvSpPr>
          <p:cNvPr id="6" name="Slide Number Placeholder 5">
            <a:extLst>
              <a:ext uri="{FF2B5EF4-FFF2-40B4-BE49-F238E27FC236}">
                <a16:creationId xmlns:a16="http://schemas.microsoft.com/office/drawing/2014/main" id="{5E16D0B9-9668-6C22-EF32-37347D10F162}"/>
              </a:ext>
            </a:extLst>
          </p:cNvPr>
          <p:cNvSpPr>
            <a:spLocks noGrp="1"/>
          </p:cNvSpPr>
          <p:nvPr>
            <p:ph type="sldNum" sz="quarter" idx="12"/>
          </p:nvPr>
        </p:nvSpPr>
        <p:spPr/>
        <p:txBody>
          <a:bodyPr/>
          <a:lstStyle/>
          <a:p>
            <a:fld id="{0527DD8D-A9B7-4B9F-9B94-2760BD69B92F}" type="slidenum">
              <a:rPr lang="en-US" smtClean="0"/>
              <a:t>4</a:t>
            </a:fld>
            <a:endParaRPr lang="en-US"/>
          </a:p>
        </p:txBody>
      </p:sp>
    </p:spTree>
    <p:extLst>
      <p:ext uri="{BB962C8B-B14F-4D97-AF65-F5344CB8AC3E}">
        <p14:creationId xmlns:p14="http://schemas.microsoft.com/office/powerpoint/2010/main" val="306564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4E56-CB27-AAEE-3914-E400EA29E66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Outline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AA0520-FCA6-FB4D-7422-B197D90F252E}"/>
              </a:ext>
            </a:extLst>
          </p:cNvPr>
          <p:cNvSpPr>
            <a:spLocks noGrp="1"/>
          </p:cNvSpPr>
          <p:nvPr>
            <p:ph idx="1"/>
          </p:nvPr>
        </p:nvSpPr>
        <p:spPr>
          <a:xfrm>
            <a:off x="2881848" y="1488669"/>
            <a:ext cx="6428303" cy="4802187"/>
          </a:xfrm>
        </p:spPr>
        <p:txBody>
          <a:bodyPr>
            <a:normAutofit fontScale="92500" lnSpcReduction="10000"/>
          </a:bodyPr>
          <a:lstStyle/>
          <a:p>
            <a:pPr>
              <a:lnSpc>
                <a:spcPct val="150000"/>
              </a:lnSpc>
            </a:pPr>
            <a:r>
              <a:rPr lang="en-US" dirty="0">
                <a:solidFill>
                  <a:schemeClr val="bg2"/>
                </a:solidFill>
                <a:latin typeface="Times New Roman" panose="02020603050405020304" pitchFamily="18" charset="0"/>
                <a:cs typeface="Times New Roman" panose="02020603050405020304" pitchFamily="18" charset="0"/>
              </a:rPr>
              <a:t>Main Idea</a:t>
            </a:r>
          </a:p>
          <a:p>
            <a:pPr>
              <a:lnSpc>
                <a:spcPct val="150000"/>
              </a:lnSpc>
            </a:pPr>
            <a:r>
              <a:rPr lang="en-US" dirty="0">
                <a:latin typeface="Times New Roman" panose="02020603050405020304" pitchFamily="18" charset="0"/>
                <a:cs typeface="Times New Roman" panose="02020603050405020304" pitchFamily="18" charset="0"/>
              </a:rPr>
              <a:t>Background &amp; Related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Use Case</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Proposed Active Defense Implementations</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Conclusion</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Future Work</a:t>
            </a:r>
          </a:p>
          <a:p>
            <a:pPr>
              <a:lnSpc>
                <a:spcPct val="150000"/>
              </a:lnSpc>
            </a:pPr>
            <a:r>
              <a:rPr lang="en-US" dirty="0">
                <a:solidFill>
                  <a:schemeClr val="bg2"/>
                </a:solidFill>
                <a:latin typeface="Times New Roman" panose="02020603050405020304" pitchFamily="18" charset="0"/>
                <a:cs typeface="Times New Roman" panose="02020603050405020304" pitchFamily="18" charset="0"/>
              </a:rPr>
              <a:t>Q &amp; A</a:t>
            </a:r>
          </a:p>
        </p:txBody>
      </p:sp>
      <p:sp>
        <p:nvSpPr>
          <p:cNvPr id="4" name="Slide Number Placeholder 3">
            <a:extLst>
              <a:ext uri="{FF2B5EF4-FFF2-40B4-BE49-F238E27FC236}">
                <a16:creationId xmlns:a16="http://schemas.microsoft.com/office/drawing/2014/main" id="{AFFC87FF-4B04-AC85-CE6C-2F00D1696C25}"/>
              </a:ext>
            </a:extLst>
          </p:cNvPr>
          <p:cNvSpPr>
            <a:spLocks noGrp="1"/>
          </p:cNvSpPr>
          <p:nvPr>
            <p:ph type="sldNum" sz="quarter" idx="12"/>
          </p:nvPr>
        </p:nvSpPr>
        <p:spPr/>
        <p:txBody>
          <a:bodyPr/>
          <a:lstStyle/>
          <a:p>
            <a:fld id="{0527DD8D-A9B7-4B9F-9B94-2760BD69B92F}" type="slidenum">
              <a:rPr lang="en-US" smtClean="0"/>
              <a:t>5</a:t>
            </a:fld>
            <a:endParaRPr lang="en-US"/>
          </a:p>
        </p:txBody>
      </p:sp>
    </p:spTree>
    <p:extLst>
      <p:ext uri="{BB962C8B-B14F-4D97-AF65-F5344CB8AC3E}">
        <p14:creationId xmlns:p14="http://schemas.microsoft.com/office/powerpoint/2010/main" val="370616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CC50-2C97-350A-0ECE-CE15F232E0C2}"/>
              </a:ext>
            </a:extLst>
          </p:cNvPr>
          <p:cNvSpPr>
            <a:spLocks noGrp="1"/>
          </p:cNvSpPr>
          <p:nvPr>
            <p:ph type="title"/>
          </p:nvPr>
        </p:nvSpPr>
        <p:spPr>
          <a:xfrm>
            <a:off x="838200" y="444206"/>
            <a:ext cx="10515600" cy="831956"/>
          </a:xfrm>
        </p:spPr>
        <p:txBody>
          <a:bodyPr>
            <a:normAutofit/>
          </a:bodyPr>
          <a:lstStyle/>
          <a:p>
            <a:r>
              <a:rPr lang="en-US" sz="4000" dirty="0">
                <a:latin typeface="Times New Roman" panose="02020603050405020304" pitchFamily="18" charset="0"/>
                <a:cs typeface="Times New Roman" panose="02020603050405020304" pitchFamily="18" charset="0"/>
              </a:rPr>
              <a:t>What is Active Defense? </a:t>
            </a:r>
          </a:p>
        </p:txBody>
      </p:sp>
      <p:grpSp>
        <p:nvGrpSpPr>
          <p:cNvPr id="4" name="群組 30">
            <a:extLst>
              <a:ext uri="{FF2B5EF4-FFF2-40B4-BE49-F238E27FC236}">
                <a16:creationId xmlns:a16="http://schemas.microsoft.com/office/drawing/2014/main" id="{3B36FD8E-EE0B-8602-2156-4D259BA16B14}"/>
              </a:ext>
            </a:extLst>
          </p:cNvPr>
          <p:cNvGrpSpPr/>
          <p:nvPr/>
        </p:nvGrpSpPr>
        <p:grpSpPr>
          <a:xfrm>
            <a:off x="914400" y="1285316"/>
            <a:ext cx="10515600" cy="5023387"/>
            <a:chOff x="970499" y="788609"/>
            <a:chExt cx="7664217" cy="3669368"/>
          </a:xfrm>
        </p:grpSpPr>
        <p:grpSp>
          <p:nvGrpSpPr>
            <p:cNvPr id="5" name="群組 26">
              <a:extLst>
                <a:ext uri="{FF2B5EF4-FFF2-40B4-BE49-F238E27FC236}">
                  <a16:creationId xmlns:a16="http://schemas.microsoft.com/office/drawing/2014/main" id="{A0B76D51-84B8-F124-BCAD-BB517A4B778F}"/>
                </a:ext>
              </a:extLst>
            </p:cNvPr>
            <p:cNvGrpSpPr/>
            <p:nvPr/>
          </p:nvGrpSpPr>
          <p:grpSpPr>
            <a:xfrm>
              <a:off x="970499" y="798330"/>
              <a:ext cx="3623298" cy="3636783"/>
              <a:chOff x="970499" y="660190"/>
              <a:chExt cx="3623298" cy="3636783"/>
            </a:xfrm>
          </p:grpSpPr>
          <p:pic>
            <p:nvPicPr>
              <p:cNvPr id="18" name="圖片 4">
                <a:extLst>
                  <a:ext uri="{FF2B5EF4-FFF2-40B4-BE49-F238E27FC236}">
                    <a16:creationId xmlns:a16="http://schemas.microsoft.com/office/drawing/2014/main" id="{F3992038-6E60-72E1-87CD-C59A4B6CC3B6}"/>
                  </a:ext>
                </a:extLst>
              </p:cNvPr>
              <p:cNvPicPr>
                <a:picLocks noChangeAspect="1"/>
              </p:cNvPicPr>
              <p:nvPr/>
            </p:nvPicPr>
            <p:blipFill rotWithShape="1">
              <a:blip r:embed="rId3"/>
              <a:srcRect r="42041"/>
              <a:stretch/>
            </p:blipFill>
            <p:spPr>
              <a:xfrm>
                <a:off x="2189373" y="1609484"/>
                <a:ext cx="1054387" cy="873211"/>
              </a:xfrm>
              <a:prstGeom prst="rect">
                <a:avLst/>
              </a:prstGeom>
            </p:spPr>
          </p:pic>
          <p:cxnSp>
            <p:nvCxnSpPr>
              <p:cNvPr id="20" name="直線接點 11">
                <a:extLst>
                  <a:ext uri="{FF2B5EF4-FFF2-40B4-BE49-F238E27FC236}">
                    <a16:creationId xmlns:a16="http://schemas.microsoft.com/office/drawing/2014/main" id="{4BD9BA94-EF06-0354-1B96-263597A786EB}"/>
                  </a:ext>
                </a:extLst>
              </p:cNvPr>
              <p:cNvCxnSpPr>
                <a:cxnSpLocks/>
              </p:cNvCxnSpPr>
              <p:nvPr/>
            </p:nvCxnSpPr>
            <p:spPr>
              <a:xfrm>
                <a:off x="2054425" y="2640560"/>
                <a:ext cx="129614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1" name="群組 9">
                <a:extLst>
                  <a:ext uri="{FF2B5EF4-FFF2-40B4-BE49-F238E27FC236}">
                    <a16:creationId xmlns:a16="http://schemas.microsoft.com/office/drawing/2014/main" id="{B4DE5830-6311-E4BB-E7B8-14A82CEC90D4}"/>
                  </a:ext>
                </a:extLst>
              </p:cNvPr>
              <p:cNvGrpSpPr/>
              <p:nvPr/>
            </p:nvGrpSpPr>
            <p:grpSpPr>
              <a:xfrm>
                <a:off x="1224963" y="2770379"/>
                <a:ext cx="3368834" cy="1526594"/>
                <a:chOff x="878629" y="2770379"/>
                <a:chExt cx="3368834" cy="1526594"/>
              </a:xfrm>
            </p:grpSpPr>
            <p:pic>
              <p:nvPicPr>
                <p:cNvPr id="23" name="圖片 13">
                  <a:extLst>
                    <a:ext uri="{FF2B5EF4-FFF2-40B4-BE49-F238E27FC236}">
                      <a16:creationId xmlns:a16="http://schemas.microsoft.com/office/drawing/2014/main" id="{E468E6CB-C7ED-ED5B-D392-44671E1F08D3}"/>
                    </a:ext>
                  </a:extLst>
                </p:cNvPr>
                <p:cNvPicPr>
                  <a:picLocks noChangeAspect="1"/>
                </p:cNvPicPr>
                <p:nvPr/>
              </p:nvPicPr>
              <p:blipFill>
                <a:blip r:embed="rId4"/>
                <a:stretch>
                  <a:fillRect/>
                </a:stretch>
              </p:blipFill>
              <p:spPr>
                <a:xfrm>
                  <a:off x="878629" y="2813954"/>
                  <a:ext cx="232792" cy="232792"/>
                </a:xfrm>
                <a:prstGeom prst="rect">
                  <a:avLst/>
                </a:prstGeom>
              </p:spPr>
            </p:pic>
            <p:pic>
              <p:nvPicPr>
                <p:cNvPr id="24" name="圖片 14">
                  <a:extLst>
                    <a:ext uri="{FF2B5EF4-FFF2-40B4-BE49-F238E27FC236}">
                      <a16:creationId xmlns:a16="http://schemas.microsoft.com/office/drawing/2014/main" id="{C3279E40-2283-6DED-1B5A-35B5A8E8CAA2}"/>
                    </a:ext>
                  </a:extLst>
                </p:cNvPr>
                <p:cNvPicPr>
                  <a:picLocks noChangeAspect="1"/>
                </p:cNvPicPr>
                <p:nvPr/>
              </p:nvPicPr>
              <p:blipFill>
                <a:blip r:embed="rId5"/>
                <a:stretch>
                  <a:fillRect/>
                </a:stretch>
              </p:blipFill>
              <p:spPr>
                <a:xfrm>
                  <a:off x="878629" y="3274187"/>
                  <a:ext cx="232792" cy="232792"/>
                </a:xfrm>
                <a:prstGeom prst="rect">
                  <a:avLst/>
                </a:prstGeom>
              </p:spPr>
            </p:pic>
            <p:pic>
              <p:nvPicPr>
                <p:cNvPr id="25" name="圖片 15">
                  <a:extLst>
                    <a:ext uri="{FF2B5EF4-FFF2-40B4-BE49-F238E27FC236}">
                      <a16:creationId xmlns:a16="http://schemas.microsoft.com/office/drawing/2014/main" id="{051D55F3-B333-11B8-3217-AD2E6FEFE71C}"/>
                    </a:ext>
                  </a:extLst>
                </p:cNvPr>
                <p:cNvPicPr>
                  <a:picLocks noChangeAspect="1"/>
                </p:cNvPicPr>
                <p:nvPr/>
              </p:nvPicPr>
              <p:blipFill>
                <a:blip r:embed="rId5"/>
                <a:stretch>
                  <a:fillRect/>
                </a:stretch>
              </p:blipFill>
              <p:spPr>
                <a:xfrm>
                  <a:off x="878629" y="3722229"/>
                  <a:ext cx="232792" cy="232792"/>
                </a:xfrm>
                <a:prstGeom prst="rect">
                  <a:avLst/>
                </a:prstGeom>
              </p:spPr>
            </p:pic>
            <p:sp>
              <p:nvSpPr>
                <p:cNvPr id="26" name="文字方塊 16">
                  <a:extLst>
                    <a:ext uri="{FF2B5EF4-FFF2-40B4-BE49-F238E27FC236}">
                      <a16:creationId xmlns:a16="http://schemas.microsoft.com/office/drawing/2014/main" id="{46F3E684-332F-0FCF-D5AA-39EDD46AE5F4}"/>
                    </a:ext>
                  </a:extLst>
                </p:cNvPr>
                <p:cNvSpPr txBox="1"/>
                <p:nvPr/>
              </p:nvSpPr>
              <p:spPr>
                <a:xfrm>
                  <a:off x="1197861" y="2770379"/>
                  <a:ext cx="1829123" cy="319943"/>
                </a:xfrm>
                <a:prstGeom prst="rect">
                  <a:avLst/>
                </a:prstGeom>
                <a:noFill/>
              </p:spPr>
              <p:txBody>
                <a:bodyPr wrap="square" rtlCol="0" anchor="ctr">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defTabSz="1219170" eaLnBrk="1" fontAlgn="base" latinLnBrk="0" hangingPunct="1">
                    <a:lnSpc>
                      <a:spcPct val="100000"/>
                    </a:lnSpc>
                    <a:spcBef>
                      <a:spcPct val="0"/>
                    </a:spcBef>
                    <a:spcAft>
                      <a:spcPct val="0"/>
                    </a:spcAft>
                    <a:buClrTx/>
                    <a:buSzTx/>
                    <a:buFontTx/>
                    <a:buNone/>
                    <a:tabLst/>
                    <a:defRPr/>
                  </a:pPr>
                  <a:r>
                    <a:rPr kumimoji="1" lang="en-US" altLang="zh-TW" sz="2000" b="1" i="0" u="none" strike="noStrike" kern="0" cap="none" spc="0" normalizeH="0" baseline="0" noProof="0" dirty="0">
                      <a:ln>
                        <a:noFill/>
                      </a:ln>
                      <a:solidFill>
                        <a:srgbClr val="000000"/>
                      </a:solidFill>
                      <a:effectLst/>
                      <a:uLnTx/>
                      <a:uFillTx/>
                      <a:ea typeface="微軟正黑體" panose="020B0604030504040204" pitchFamily="34" charset="-120"/>
                      <a:cs typeface="Times New Roman" panose="02020603050405020304" pitchFamily="18" charset="0"/>
                    </a:rPr>
                    <a:t>Secure Perimeters</a:t>
                  </a:r>
                  <a:endParaRPr kumimoji="1" lang="zh-TW" altLang="en-US" sz="2000" b="1" i="0" u="none" strike="noStrike" kern="0" cap="none" spc="0" normalizeH="0" baseline="0" noProof="0" dirty="0">
                    <a:ln>
                      <a:noFill/>
                    </a:ln>
                    <a:solidFill>
                      <a:srgbClr val="000000"/>
                    </a:solidFill>
                    <a:effectLst/>
                    <a:uLnTx/>
                    <a:uFillTx/>
                    <a:ea typeface="微軟正黑體" panose="020B0604030504040204" pitchFamily="34" charset="-120"/>
                    <a:cs typeface="Times New Roman" panose="02020603050405020304" pitchFamily="18" charset="0"/>
                  </a:endParaRPr>
                </a:p>
              </p:txBody>
            </p:sp>
            <p:sp>
              <p:nvSpPr>
                <p:cNvPr id="27" name="文字方塊 17">
                  <a:extLst>
                    <a:ext uri="{FF2B5EF4-FFF2-40B4-BE49-F238E27FC236}">
                      <a16:creationId xmlns:a16="http://schemas.microsoft.com/office/drawing/2014/main" id="{EDA07EB4-BDBE-4F5C-19F3-5314DE2C6E46}"/>
                    </a:ext>
                  </a:extLst>
                </p:cNvPr>
                <p:cNvSpPr txBox="1"/>
                <p:nvPr/>
              </p:nvSpPr>
              <p:spPr>
                <a:xfrm>
                  <a:off x="1197858" y="3230613"/>
                  <a:ext cx="2130684" cy="319943"/>
                </a:xfrm>
                <a:prstGeom prst="rect">
                  <a:avLst/>
                </a:prstGeom>
                <a:noFill/>
              </p:spPr>
              <p:txBody>
                <a:bodyPr wrap="square" rtlCol="0" anchor="ctr">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defTabSz="1219170" eaLnBrk="1" fontAlgn="base" latinLnBrk="0" hangingPunct="1">
                    <a:lnSpc>
                      <a:spcPct val="100000"/>
                    </a:lnSpc>
                    <a:spcBef>
                      <a:spcPct val="0"/>
                    </a:spcBef>
                    <a:spcAft>
                      <a:spcPct val="0"/>
                    </a:spcAft>
                    <a:buClrTx/>
                    <a:buSzTx/>
                    <a:buFontTx/>
                    <a:buNone/>
                    <a:tabLst/>
                    <a:defRPr/>
                  </a:pPr>
                  <a:r>
                    <a:rPr kumimoji="1" lang="en-US" altLang="zh-TW" sz="2000" b="1" i="0" u="none" strike="noStrike" kern="0" cap="none" spc="0" normalizeH="0" baseline="0" noProof="0" dirty="0">
                      <a:ln>
                        <a:noFill/>
                      </a:ln>
                      <a:solidFill>
                        <a:srgbClr val="000000"/>
                      </a:solidFill>
                      <a:effectLst/>
                      <a:uLnTx/>
                      <a:uFillTx/>
                      <a:ea typeface="微軟正黑體" panose="020B0604030504040204" pitchFamily="34" charset="-120"/>
                      <a:cs typeface="Times New Roman" panose="02020603050405020304" pitchFamily="18" charset="0"/>
                    </a:rPr>
                    <a:t>Secure Internal Network</a:t>
                  </a:r>
                  <a:endParaRPr kumimoji="1" lang="zh-TW" altLang="en-US" sz="2000" b="1" i="0" u="none" strike="noStrike" kern="0" cap="none" spc="0" normalizeH="0" baseline="0" noProof="0" dirty="0">
                    <a:ln>
                      <a:noFill/>
                    </a:ln>
                    <a:solidFill>
                      <a:srgbClr val="000000"/>
                    </a:solidFill>
                    <a:effectLst/>
                    <a:uLnTx/>
                    <a:uFillTx/>
                    <a:ea typeface="微軟正黑體" panose="020B0604030504040204" pitchFamily="34" charset="-120"/>
                    <a:cs typeface="Times New Roman" panose="02020603050405020304" pitchFamily="18" charset="0"/>
                  </a:endParaRPr>
                </a:p>
              </p:txBody>
            </p:sp>
            <p:sp>
              <p:nvSpPr>
                <p:cNvPr id="28" name="文字方塊 18">
                  <a:extLst>
                    <a:ext uri="{FF2B5EF4-FFF2-40B4-BE49-F238E27FC236}">
                      <a16:creationId xmlns:a16="http://schemas.microsoft.com/office/drawing/2014/main" id="{ED42AEEB-3188-6129-5C55-A0D065DAAA90}"/>
                    </a:ext>
                  </a:extLst>
                </p:cNvPr>
                <p:cNvSpPr txBox="1"/>
                <p:nvPr/>
              </p:nvSpPr>
              <p:spPr>
                <a:xfrm>
                  <a:off x="1197858" y="3558645"/>
                  <a:ext cx="3049605" cy="738328"/>
                </a:xfrm>
                <a:prstGeom prst="rect">
                  <a:avLst/>
                </a:prstGeom>
                <a:solidFill>
                  <a:schemeClr val="bg1"/>
                </a:solidFill>
              </p:spPr>
              <p:txBody>
                <a:bodyPr wrap="square" rtlCol="0" anchor="ctr">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lvl="0">
                    <a:defRPr/>
                  </a:pPr>
                  <a:r>
                    <a:rPr lang="en-US" altLang="zh-TW" sz="1800" b="1" kern="0" dirty="0">
                      <a:solidFill>
                        <a:srgbClr val="000000"/>
                      </a:solidFill>
                      <a:ea typeface="微軟正黑體" panose="020B0604030504040204" pitchFamily="34" charset="-120"/>
                      <a:cs typeface="Times New Roman" panose="02020603050405020304" pitchFamily="18" charset="0"/>
                    </a:rPr>
                    <a:t>The IP and data within the domain are genuine, and once they are stolen, the attacker wins</a:t>
                  </a:r>
                  <a:endParaRPr lang="zh-TW" altLang="en-US" sz="1800" b="1" kern="0" dirty="0">
                    <a:solidFill>
                      <a:srgbClr val="000000"/>
                    </a:solidFill>
                    <a:ea typeface="微軟正黑體" panose="020B0604030504040204" pitchFamily="34" charset="-120"/>
                    <a:cs typeface="Times New Roman" panose="02020603050405020304" pitchFamily="18" charset="0"/>
                  </a:endParaRPr>
                </a:p>
              </p:txBody>
            </p:sp>
          </p:grpSp>
          <p:sp>
            <p:nvSpPr>
              <p:cNvPr id="22" name="文字方塊 33">
                <a:extLst>
                  <a:ext uri="{FF2B5EF4-FFF2-40B4-BE49-F238E27FC236}">
                    <a16:creationId xmlns:a16="http://schemas.microsoft.com/office/drawing/2014/main" id="{118D466E-44D5-D41C-F0E0-5D76491D6429}"/>
                  </a:ext>
                </a:extLst>
              </p:cNvPr>
              <p:cNvSpPr txBox="1"/>
              <p:nvPr/>
            </p:nvSpPr>
            <p:spPr>
              <a:xfrm>
                <a:off x="970499" y="660190"/>
                <a:ext cx="3463997" cy="876789"/>
              </a:xfrm>
              <a:prstGeom prst="rect">
                <a:avLst/>
              </a:prstGeom>
              <a:noFill/>
            </p:spPr>
            <p:txBody>
              <a:bodyPr wrap="square" rtlCol="0" anchor="ctr">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rtl="0">
                  <a:spcBef>
                    <a:spcPts val="0"/>
                  </a:spcBef>
                  <a:spcAft>
                    <a:spcPts val="0"/>
                  </a:spcAft>
                  <a:buNone/>
                </a:pPr>
                <a:r>
                  <a:rPr lang="en-US" altLang="zh-TW" sz="2400" b="1" i="0" u="none" strike="noStrike" cap="none" dirty="0">
                    <a:solidFill>
                      <a:srgbClr val="000000"/>
                    </a:solidFill>
                    <a:ea typeface="Microsoft JhengHei"/>
                    <a:cs typeface="Times New Roman" panose="02020603050405020304" pitchFamily="18" charset="0"/>
                    <a:sym typeface="Microsoft JhengHei"/>
                  </a:rPr>
                  <a:t>With traditional “passive” defense,</a:t>
                </a:r>
              </a:p>
              <a:p>
                <a:pPr marL="0" marR="0" lvl="0" indent="0" algn="ctr" rtl="0">
                  <a:spcBef>
                    <a:spcPts val="0"/>
                  </a:spcBef>
                  <a:spcAft>
                    <a:spcPts val="0"/>
                  </a:spcAft>
                  <a:buNone/>
                </a:pPr>
                <a:r>
                  <a:rPr lang="en-US" altLang="zh-TW" sz="2400" b="1" i="0" u="none" strike="noStrike" cap="none" dirty="0">
                    <a:solidFill>
                      <a:srgbClr val="000000"/>
                    </a:solidFill>
                    <a:ea typeface="Microsoft JhengHei"/>
                    <a:cs typeface="Times New Roman" panose="02020603050405020304" pitchFamily="18" charset="0"/>
                    <a:sym typeface="Microsoft JhengHei"/>
                  </a:rPr>
                  <a:t>the attacker only needs to be </a:t>
                </a:r>
              </a:p>
              <a:p>
                <a:pPr marL="0" marR="0" lvl="0" indent="0" algn="ctr" rtl="0">
                  <a:spcBef>
                    <a:spcPts val="0"/>
                  </a:spcBef>
                  <a:spcAft>
                    <a:spcPts val="0"/>
                  </a:spcAft>
                  <a:buNone/>
                </a:pPr>
                <a:r>
                  <a:rPr lang="en-US" altLang="zh-TW" sz="2400" b="1" i="0" u="none" strike="noStrike" cap="none" dirty="0">
                    <a:solidFill>
                      <a:schemeClr val="accent1">
                        <a:lumMod val="75000"/>
                      </a:schemeClr>
                    </a:solidFill>
                    <a:ea typeface="Microsoft JhengHei"/>
                    <a:cs typeface="Times New Roman" panose="02020603050405020304" pitchFamily="18" charset="0"/>
                    <a:sym typeface="Microsoft JhengHei"/>
                  </a:rPr>
                  <a:t>right once</a:t>
                </a:r>
                <a:endParaRPr kumimoji="1" lang="en-US" altLang="zh-TW" sz="2400" b="1" i="0" u="none" strike="noStrike" kern="0" cap="none" spc="0" normalizeH="0" baseline="0" noProof="0" dirty="0">
                  <a:ln>
                    <a:noFill/>
                  </a:ln>
                  <a:solidFill>
                    <a:schemeClr val="accent1">
                      <a:lumMod val="75000"/>
                    </a:schemeClr>
                  </a:solidFill>
                  <a:effectLst/>
                  <a:uLnTx/>
                  <a:uFillTx/>
                  <a:ea typeface="微軟正黑體" panose="020B0604030504040204" pitchFamily="34" charset="-120"/>
                  <a:cs typeface="Times New Roman" panose="02020603050405020304" pitchFamily="18" charset="0"/>
                </a:endParaRPr>
              </a:p>
            </p:txBody>
          </p:sp>
        </p:grpSp>
        <p:grpSp>
          <p:nvGrpSpPr>
            <p:cNvPr id="6" name="群組 29">
              <a:extLst>
                <a:ext uri="{FF2B5EF4-FFF2-40B4-BE49-F238E27FC236}">
                  <a16:creationId xmlns:a16="http://schemas.microsoft.com/office/drawing/2014/main" id="{CC54FAC5-96F7-828A-84B6-FDAC8E4923F9}"/>
                </a:ext>
              </a:extLst>
            </p:cNvPr>
            <p:cNvGrpSpPr/>
            <p:nvPr/>
          </p:nvGrpSpPr>
          <p:grpSpPr>
            <a:xfrm>
              <a:off x="4797937" y="788609"/>
              <a:ext cx="3836779" cy="3669368"/>
              <a:chOff x="4797937" y="650469"/>
              <a:chExt cx="3836779" cy="3669368"/>
            </a:xfrm>
          </p:grpSpPr>
          <p:pic>
            <p:nvPicPr>
              <p:cNvPr id="7" name="圖片 5">
                <a:extLst>
                  <a:ext uri="{FF2B5EF4-FFF2-40B4-BE49-F238E27FC236}">
                    <a16:creationId xmlns:a16="http://schemas.microsoft.com/office/drawing/2014/main" id="{025D2973-AFCF-9773-C566-0E3B998D564C}"/>
                  </a:ext>
                </a:extLst>
              </p:cNvPr>
              <p:cNvPicPr>
                <a:picLocks noChangeAspect="1"/>
              </p:cNvPicPr>
              <p:nvPr/>
            </p:nvPicPr>
            <p:blipFill>
              <a:blip r:embed="rId6"/>
              <a:stretch>
                <a:fillRect/>
              </a:stretch>
            </p:blipFill>
            <p:spPr>
              <a:xfrm>
                <a:off x="6039158" y="1556881"/>
                <a:ext cx="1967812" cy="944550"/>
              </a:xfrm>
              <a:prstGeom prst="rect">
                <a:avLst/>
              </a:prstGeom>
            </p:spPr>
          </p:pic>
          <p:cxnSp>
            <p:nvCxnSpPr>
              <p:cNvPr id="9" name="直線接點 12">
                <a:extLst>
                  <a:ext uri="{FF2B5EF4-FFF2-40B4-BE49-F238E27FC236}">
                    <a16:creationId xmlns:a16="http://schemas.microsoft.com/office/drawing/2014/main" id="{0B9EFAF1-9C63-B732-2905-E4D6E29F0FC0}"/>
                  </a:ext>
                </a:extLst>
              </p:cNvPr>
              <p:cNvCxnSpPr>
                <a:cxnSpLocks/>
              </p:cNvCxnSpPr>
              <p:nvPr/>
            </p:nvCxnSpPr>
            <p:spPr>
              <a:xfrm>
                <a:off x="6307451" y="2663879"/>
                <a:ext cx="129614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0" name="群組 10">
                <a:extLst>
                  <a:ext uri="{FF2B5EF4-FFF2-40B4-BE49-F238E27FC236}">
                    <a16:creationId xmlns:a16="http://schemas.microsoft.com/office/drawing/2014/main" id="{846AE112-FFAB-FB60-EF49-1997C1BD911E}"/>
                  </a:ext>
                </a:extLst>
              </p:cNvPr>
              <p:cNvGrpSpPr/>
              <p:nvPr/>
            </p:nvGrpSpPr>
            <p:grpSpPr>
              <a:xfrm>
                <a:off x="5221537" y="2793244"/>
                <a:ext cx="3006630" cy="1526593"/>
                <a:chOff x="5127437" y="2793244"/>
                <a:chExt cx="3006630" cy="1526593"/>
              </a:xfrm>
            </p:grpSpPr>
            <p:pic>
              <p:nvPicPr>
                <p:cNvPr id="12" name="圖片 20">
                  <a:extLst>
                    <a:ext uri="{FF2B5EF4-FFF2-40B4-BE49-F238E27FC236}">
                      <a16:creationId xmlns:a16="http://schemas.microsoft.com/office/drawing/2014/main" id="{CB71CB8D-D541-4793-71FA-C95A494E2C69}"/>
                    </a:ext>
                  </a:extLst>
                </p:cNvPr>
                <p:cNvPicPr>
                  <a:picLocks noChangeAspect="1"/>
                </p:cNvPicPr>
                <p:nvPr/>
              </p:nvPicPr>
              <p:blipFill>
                <a:blip r:embed="rId4"/>
                <a:stretch>
                  <a:fillRect/>
                </a:stretch>
              </p:blipFill>
              <p:spPr>
                <a:xfrm>
                  <a:off x="5127437" y="2836819"/>
                  <a:ext cx="232792" cy="232792"/>
                </a:xfrm>
                <a:prstGeom prst="rect">
                  <a:avLst/>
                </a:prstGeom>
              </p:spPr>
            </p:pic>
            <p:sp>
              <p:nvSpPr>
                <p:cNvPr id="13" name="文字方塊 21">
                  <a:extLst>
                    <a:ext uri="{FF2B5EF4-FFF2-40B4-BE49-F238E27FC236}">
                      <a16:creationId xmlns:a16="http://schemas.microsoft.com/office/drawing/2014/main" id="{2F6F86B2-6231-AC11-8992-00761CBC4810}"/>
                    </a:ext>
                  </a:extLst>
                </p:cNvPr>
                <p:cNvSpPr txBox="1"/>
                <p:nvPr/>
              </p:nvSpPr>
              <p:spPr>
                <a:xfrm>
                  <a:off x="5446671" y="2793244"/>
                  <a:ext cx="1753011" cy="319943"/>
                </a:xfrm>
                <a:prstGeom prst="rect">
                  <a:avLst/>
                </a:prstGeom>
                <a:noFill/>
              </p:spPr>
              <p:txBody>
                <a:bodyPr wrap="square" rtlCol="0" anchor="ctr">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defTabSz="1219170" eaLnBrk="1" fontAlgn="base" latinLnBrk="0" hangingPunct="1">
                    <a:lnSpc>
                      <a:spcPct val="100000"/>
                    </a:lnSpc>
                    <a:spcBef>
                      <a:spcPct val="0"/>
                    </a:spcBef>
                    <a:spcAft>
                      <a:spcPct val="0"/>
                    </a:spcAft>
                    <a:buClrTx/>
                    <a:buSzTx/>
                    <a:buFontTx/>
                    <a:buNone/>
                    <a:tabLst/>
                    <a:defRPr/>
                  </a:pPr>
                  <a:r>
                    <a:rPr kumimoji="1" lang="en-US" altLang="zh-TW" sz="2000" b="1" i="0" u="none" strike="noStrike" kern="0" cap="none" spc="0" normalizeH="0" baseline="0" noProof="0" dirty="0">
                      <a:ln>
                        <a:noFill/>
                      </a:ln>
                      <a:solidFill>
                        <a:srgbClr val="000000"/>
                      </a:solidFill>
                      <a:effectLst/>
                      <a:uLnTx/>
                      <a:uFillTx/>
                      <a:ea typeface="微軟正黑體" panose="020B0604030504040204" pitchFamily="34" charset="-120"/>
                      <a:cs typeface="Times New Roman" panose="02020603050405020304" pitchFamily="18" charset="0"/>
                    </a:rPr>
                    <a:t>Secure Perimeters</a:t>
                  </a:r>
                  <a:endParaRPr kumimoji="1" lang="zh-TW" altLang="en-US" sz="2000" b="1" i="0" u="none" strike="noStrike" kern="0" cap="none" spc="0" normalizeH="0" baseline="0" noProof="0" dirty="0">
                    <a:ln>
                      <a:noFill/>
                    </a:ln>
                    <a:solidFill>
                      <a:srgbClr val="000000"/>
                    </a:solidFill>
                    <a:effectLst/>
                    <a:uLnTx/>
                    <a:uFillTx/>
                    <a:ea typeface="微軟正黑體" panose="020B0604030504040204" pitchFamily="34" charset="-120"/>
                    <a:cs typeface="Times New Roman" panose="02020603050405020304" pitchFamily="18" charset="0"/>
                  </a:endParaRPr>
                </a:p>
              </p:txBody>
            </p:sp>
            <p:pic>
              <p:nvPicPr>
                <p:cNvPr id="14" name="圖片 24">
                  <a:extLst>
                    <a:ext uri="{FF2B5EF4-FFF2-40B4-BE49-F238E27FC236}">
                      <a16:creationId xmlns:a16="http://schemas.microsoft.com/office/drawing/2014/main" id="{32BD7F8F-4DAB-49FF-D5A9-9CD4E485EDA2}"/>
                    </a:ext>
                  </a:extLst>
                </p:cNvPr>
                <p:cNvPicPr>
                  <a:picLocks noChangeAspect="1"/>
                </p:cNvPicPr>
                <p:nvPr/>
              </p:nvPicPr>
              <p:blipFill>
                <a:blip r:embed="rId4"/>
                <a:stretch>
                  <a:fillRect/>
                </a:stretch>
              </p:blipFill>
              <p:spPr>
                <a:xfrm>
                  <a:off x="5127438" y="3297052"/>
                  <a:ext cx="232792" cy="232792"/>
                </a:xfrm>
                <a:prstGeom prst="rect">
                  <a:avLst/>
                </a:prstGeom>
              </p:spPr>
            </p:pic>
            <p:sp>
              <p:nvSpPr>
                <p:cNvPr id="15" name="文字方塊 25">
                  <a:extLst>
                    <a:ext uri="{FF2B5EF4-FFF2-40B4-BE49-F238E27FC236}">
                      <a16:creationId xmlns:a16="http://schemas.microsoft.com/office/drawing/2014/main" id="{FC32B101-B3B8-9B1C-1C78-BCF09F990BE3}"/>
                    </a:ext>
                  </a:extLst>
                </p:cNvPr>
                <p:cNvSpPr txBox="1"/>
                <p:nvPr/>
              </p:nvSpPr>
              <p:spPr>
                <a:xfrm>
                  <a:off x="5446670" y="3253477"/>
                  <a:ext cx="2201834" cy="319943"/>
                </a:xfrm>
                <a:prstGeom prst="rect">
                  <a:avLst/>
                </a:prstGeom>
                <a:noFill/>
              </p:spPr>
              <p:txBody>
                <a:bodyPr wrap="square" rtlCol="0" anchor="ctr">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defTabSz="1219170" eaLnBrk="1" fontAlgn="base" latinLnBrk="0" hangingPunct="1">
                    <a:lnSpc>
                      <a:spcPct val="100000"/>
                    </a:lnSpc>
                    <a:spcBef>
                      <a:spcPct val="0"/>
                    </a:spcBef>
                    <a:spcAft>
                      <a:spcPct val="0"/>
                    </a:spcAft>
                    <a:buClrTx/>
                    <a:buSzTx/>
                    <a:buFontTx/>
                    <a:buNone/>
                    <a:tabLst/>
                    <a:defRPr/>
                  </a:pPr>
                  <a:r>
                    <a:rPr kumimoji="1" lang="en-US" altLang="zh-TW" sz="2000" b="1" i="0" u="none" strike="noStrike" kern="0" cap="none" spc="0" normalizeH="0" baseline="0" noProof="0" dirty="0">
                      <a:ln>
                        <a:noFill/>
                      </a:ln>
                      <a:solidFill>
                        <a:srgbClr val="000000"/>
                      </a:solidFill>
                      <a:effectLst/>
                      <a:uLnTx/>
                      <a:uFillTx/>
                      <a:ea typeface="微軟正黑體" panose="020B0604030504040204" pitchFamily="34" charset="-120"/>
                      <a:cs typeface="Times New Roman" panose="02020603050405020304" pitchFamily="18" charset="0"/>
                    </a:rPr>
                    <a:t>Secure Internal Network</a:t>
                  </a:r>
                  <a:endParaRPr kumimoji="1" lang="zh-TW" altLang="en-US" sz="2000" b="1" i="0" u="none" strike="noStrike" kern="0" cap="none" spc="0" normalizeH="0" baseline="0" noProof="0" dirty="0">
                    <a:ln>
                      <a:noFill/>
                    </a:ln>
                    <a:solidFill>
                      <a:srgbClr val="000000"/>
                    </a:solidFill>
                    <a:effectLst/>
                    <a:uLnTx/>
                    <a:uFillTx/>
                    <a:ea typeface="微軟正黑體" panose="020B0604030504040204" pitchFamily="34" charset="-120"/>
                    <a:cs typeface="Times New Roman" panose="02020603050405020304" pitchFamily="18" charset="0"/>
                  </a:endParaRPr>
                </a:p>
              </p:txBody>
            </p:sp>
            <p:pic>
              <p:nvPicPr>
                <p:cNvPr id="16" name="圖片 27">
                  <a:extLst>
                    <a:ext uri="{FF2B5EF4-FFF2-40B4-BE49-F238E27FC236}">
                      <a16:creationId xmlns:a16="http://schemas.microsoft.com/office/drawing/2014/main" id="{CD333944-6390-D89F-EF18-0B92D234C5F6}"/>
                    </a:ext>
                  </a:extLst>
                </p:cNvPr>
                <p:cNvPicPr>
                  <a:picLocks noChangeAspect="1"/>
                </p:cNvPicPr>
                <p:nvPr/>
              </p:nvPicPr>
              <p:blipFill>
                <a:blip r:embed="rId4"/>
                <a:stretch>
                  <a:fillRect/>
                </a:stretch>
              </p:blipFill>
              <p:spPr>
                <a:xfrm>
                  <a:off x="5131567" y="3745093"/>
                  <a:ext cx="232792" cy="232792"/>
                </a:xfrm>
                <a:prstGeom prst="rect">
                  <a:avLst/>
                </a:prstGeom>
              </p:spPr>
            </p:pic>
            <p:sp>
              <p:nvSpPr>
                <p:cNvPr id="17" name="文字方塊 28">
                  <a:extLst>
                    <a:ext uri="{FF2B5EF4-FFF2-40B4-BE49-F238E27FC236}">
                      <a16:creationId xmlns:a16="http://schemas.microsoft.com/office/drawing/2014/main" id="{68013864-3B4F-6DEC-C647-20B523D672C1}"/>
                    </a:ext>
                  </a:extLst>
                </p:cNvPr>
                <p:cNvSpPr txBox="1"/>
                <p:nvPr/>
              </p:nvSpPr>
              <p:spPr>
                <a:xfrm>
                  <a:off x="5450793" y="3581508"/>
                  <a:ext cx="2683274" cy="738329"/>
                </a:xfrm>
                <a:prstGeom prst="rect">
                  <a:avLst/>
                </a:prstGeom>
                <a:noFill/>
              </p:spPr>
              <p:txBody>
                <a:bodyPr wrap="square" rtlCol="0" anchor="ctr">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lvl="0">
                    <a:defRPr/>
                  </a:pPr>
                  <a:r>
                    <a:rPr lang="en-US" altLang="zh-TW" sz="1800" b="1" kern="0" dirty="0">
                      <a:solidFill>
                        <a:srgbClr val="000000"/>
                      </a:solidFill>
                      <a:ea typeface="微軟正黑體" panose="020B0604030504040204" pitchFamily="34" charset="-120"/>
                      <a:cs typeface="Times New Roman" panose="02020603050405020304" pitchFamily="18" charset="0"/>
                    </a:rPr>
                    <a:t>Not all IPs and data are genuine.</a:t>
                  </a:r>
                </a:p>
                <a:p>
                  <a:pPr lvl="0">
                    <a:defRPr/>
                  </a:pPr>
                  <a:r>
                    <a:rPr lang="en-US" altLang="zh-TW" sz="1800" b="1" kern="0" dirty="0">
                      <a:solidFill>
                        <a:srgbClr val="000000"/>
                      </a:solidFill>
                      <a:ea typeface="微軟正黑體" panose="020B0604030504040204" pitchFamily="34" charset="-120"/>
                      <a:cs typeface="Times New Roman" panose="02020603050405020304" pitchFamily="18" charset="0"/>
                    </a:rPr>
                    <a:t>Once stolen, there </a:t>
                  </a:r>
                  <a:r>
                    <a:rPr lang="en-US" altLang="zh-TW" sz="1800" b="1" kern="0" dirty="0">
                      <a:solidFill>
                        <a:schemeClr val="tx1">
                          <a:lumMod val="95000"/>
                          <a:lumOff val="5000"/>
                        </a:schemeClr>
                      </a:solidFill>
                      <a:ea typeface="微軟正黑體" panose="020B0604030504040204" pitchFamily="34" charset="-120"/>
                      <a:cs typeface="Times New Roman" panose="02020603050405020304" pitchFamily="18" charset="0"/>
                    </a:rPr>
                    <a:t>is</a:t>
                  </a:r>
                  <a:r>
                    <a:rPr lang="en-US" altLang="zh-TW" sz="1800" b="1" kern="0" dirty="0">
                      <a:solidFill>
                        <a:srgbClr val="FF0000"/>
                      </a:solidFill>
                      <a:ea typeface="微軟正黑體" panose="020B0604030504040204" pitchFamily="34" charset="-120"/>
                      <a:cs typeface="Times New Roman" panose="02020603050405020304" pitchFamily="18" charset="0"/>
                    </a:rPr>
                    <a:t> no guarantee </a:t>
                  </a:r>
                  <a:r>
                    <a:rPr lang="en-US" altLang="zh-TW" sz="1800" b="1" kern="0" dirty="0">
                      <a:solidFill>
                        <a:srgbClr val="000000"/>
                      </a:solidFill>
                      <a:ea typeface="微軟正黑體" panose="020B0604030504040204" pitchFamily="34" charset="-120"/>
                      <a:cs typeface="Times New Roman" panose="02020603050405020304" pitchFamily="18" charset="0"/>
                    </a:rPr>
                    <a:t>that the attacker wins</a:t>
                  </a:r>
                  <a:endParaRPr lang="zh-TW" altLang="en-US" sz="1800" b="1" kern="0" dirty="0">
                    <a:solidFill>
                      <a:srgbClr val="000000"/>
                    </a:solidFill>
                    <a:ea typeface="微軟正黑體" panose="020B0604030504040204" pitchFamily="34" charset="-120"/>
                    <a:cs typeface="Times New Roman" panose="02020603050405020304" pitchFamily="18" charset="0"/>
                  </a:endParaRPr>
                </a:p>
              </p:txBody>
            </p:sp>
          </p:grpSp>
          <p:sp>
            <p:nvSpPr>
              <p:cNvPr id="11" name="文字方塊 36">
                <a:extLst>
                  <a:ext uri="{FF2B5EF4-FFF2-40B4-BE49-F238E27FC236}">
                    <a16:creationId xmlns:a16="http://schemas.microsoft.com/office/drawing/2014/main" id="{69986205-49FA-05D3-0F50-64D4A07967E6}"/>
                  </a:ext>
                </a:extLst>
              </p:cNvPr>
              <p:cNvSpPr txBox="1"/>
              <p:nvPr/>
            </p:nvSpPr>
            <p:spPr>
              <a:xfrm>
                <a:off x="4797937" y="650469"/>
                <a:ext cx="3836779" cy="920639"/>
              </a:xfrm>
              <a:prstGeom prst="rect">
                <a:avLst/>
              </a:prstGeom>
              <a:noFill/>
            </p:spPr>
            <p:txBody>
              <a:bodyPr wrap="square" rtlCol="0" anchor="ctr">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lvl="0" algn="ctr">
                  <a:defRPr/>
                </a:pPr>
                <a:r>
                  <a:rPr kumimoji="1" lang="en-US" altLang="zh-TW" sz="2400" b="1" i="0" u="none" strike="noStrike" kern="0" cap="none" spc="0" normalizeH="0" baseline="0" noProof="0" dirty="0">
                    <a:ln>
                      <a:noFill/>
                    </a:ln>
                    <a:solidFill>
                      <a:srgbClr val="000000"/>
                    </a:solidFill>
                    <a:effectLst/>
                    <a:uLnTx/>
                    <a:uFillTx/>
                    <a:ea typeface="微軟正黑體" panose="020B0604030504040204" pitchFamily="34" charset="-120"/>
                    <a:cs typeface="Times New Roman" panose="02020603050405020304" pitchFamily="18" charset="0"/>
                  </a:rPr>
                  <a:t>Under active defense techniques, the attacker only needs to be </a:t>
                </a:r>
              </a:p>
              <a:p>
                <a:pPr lvl="0" algn="ctr">
                  <a:defRPr/>
                </a:pPr>
                <a:r>
                  <a:rPr kumimoji="1" lang="en-US" altLang="zh-TW" sz="2400" b="1" i="0" u="none" strike="noStrike" kern="0" cap="none" spc="0" normalizeH="0" baseline="0" noProof="0" dirty="0">
                    <a:ln>
                      <a:noFill/>
                    </a:ln>
                    <a:solidFill>
                      <a:srgbClr val="FF0000"/>
                    </a:solidFill>
                    <a:effectLst/>
                    <a:uLnTx/>
                    <a:uFillTx/>
                    <a:ea typeface="微軟正黑體" panose="020B0604030504040204" pitchFamily="34" charset="-120"/>
                    <a:cs typeface="Times New Roman" panose="02020603050405020304" pitchFamily="18" charset="0"/>
                  </a:rPr>
                  <a:t>wrong once</a:t>
                </a:r>
                <a:endParaRPr lang="zh-TW" altLang="en-US" sz="2400" b="1" dirty="0">
                  <a:solidFill>
                    <a:srgbClr val="FF0000"/>
                  </a:solidFill>
                  <a:ea typeface="Microsoft JhengHei"/>
                  <a:cs typeface="Times New Roman" panose="02020603050405020304" pitchFamily="18" charset="0"/>
                </a:endParaRPr>
              </a:p>
            </p:txBody>
          </p:sp>
        </p:grpSp>
      </p:grpSp>
      <p:sp>
        <p:nvSpPr>
          <p:cNvPr id="29" name="TextBox 28">
            <a:extLst>
              <a:ext uri="{FF2B5EF4-FFF2-40B4-BE49-F238E27FC236}">
                <a16:creationId xmlns:a16="http://schemas.microsoft.com/office/drawing/2014/main" id="{A1F7E8E6-9EA6-2F41-6383-D23B9CD337FF}"/>
              </a:ext>
            </a:extLst>
          </p:cNvPr>
          <p:cNvSpPr txBox="1"/>
          <p:nvPr/>
        </p:nvSpPr>
        <p:spPr>
          <a:xfrm>
            <a:off x="27533" y="6552389"/>
            <a:ext cx="3347989"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Source: https://engage.mitre.org/</a:t>
            </a:r>
            <a:endParaRPr lang="en-US" sz="1400" dirty="0"/>
          </a:p>
        </p:txBody>
      </p:sp>
      <p:sp>
        <p:nvSpPr>
          <p:cNvPr id="30" name="Slide Number Placeholder 29">
            <a:extLst>
              <a:ext uri="{FF2B5EF4-FFF2-40B4-BE49-F238E27FC236}">
                <a16:creationId xmlns:a16="http://schemas.microsoft.com/office/drawing/2014/main" id="{88B7EFCF-8ACD-5899-D51C-B6E264986EDF}"/>
              </a:ext>
            </a:extLst>
          </p:cNvPr>
          <p:cNvSpPr>
            <a:spLocks noGrp="1"/>
          </p:cNvSpPr>
          <p:nvPr>
            <p:ph type="sldNum" sz="quarter" idx="12"/>
          </p:nvPr>
        </p:nvSpPr>
        <p:spPr/>
        <p:txBody>
          <a:bodyPr/>
          <a:lstStyle/>
          <a:p>
            <a:fld id="{0527DD8D-A9B7-4B9F-9B94-2760BD69B92F}" type="slidenum">
              <a:rPr lang="en-US" smtClean="0"/>
              <a:t>6</a:t>
            </a:fld>
            <a:endParaRPr lang="en-US"/>
          </a:p>
        </p:txBody>
      </p:sp>
    </p:spTree>
    <p:extLst>
      <p:ext uri="{BB962C8B-B14F-4D97-AF65-F5344CB8AC3E}">
        <p14:creationId xmlns:p14="http://schemas.microsoft.com/office/powerpoint/2010/main" val="919352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415600" y="593367"/>
            <a:ext cx="11360800" cy="943266"/>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3600" dirty="0">
                <a:latin typeface="Times New Roman" panose="02020603050405020304" pitchFamily="18" charset="0"/>
                <a:cs typeface="Times New Roman" panose="02020603050405020304" pitchFamily="18" charset="0"/>
              </a:rPr>
              <a:t>Components of Active Defense</a:t>
            </a:r>
            <a:endParaRPr sz="3600" dirty="0">
              <a:latin typeface="Times New Roman" panose="02020603050405020304" pitchFamily="18" charset="0"/>
              <a:cs typeface="Times New Roman" panose="02020603050405020304" pitchFamily="18" charset="0"/>
            </a:endParaRPr>
          </a:p>
        </p:txBody>
      </p:sp>
      <p:sp>
        <p:nvSpPr>
          <p:cNvPr id="131" name="Google Shape;131;p25"/>
          <p:cNvSpPr txBox="1">
            <a:spLocks noGrp="1"/>
          </p:cNvSpPr>
          <p:nvPr>
            <p:ph type="body" idx="1"/>
          </p:nvPr>
        </p:nvSpPr>
        <p:spPr>
          <a:xfrm>
            <a:off x="415600" y="1536633"/>
            <a:ext cx="11360800" cy="5508171"/>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609585" lvl="0" indent="-437020" algn="l" rtl="0">
              <a:lnSpc>
                <a:spcPct val="110000"/>
              </a:lnSpc>
              <a:spcBef>
                <a:spcPts val="0"/>
              </a:spcBef>
              <a:spcAft>
                <a:spcPts val="0"/>
              </a:spcAft>
              <a:buClr>
                <a:schemeClr val="dk1"/>
              </a:buClr>
              <a:buSzPct val="100000"/>
              <a:buChar char="●"/>
            </a:pPr>
            <a:r>
              <a:rPr lang="en" sz="2800" b="1" dirty="0">
                <a:solidFill>
                  <a:schemeClr val="dk1"/>
                </a:solidFill>
                <a:latin typeface="Times New Roman" panose="02020603050405020304" pitchFamily="18" charset="0"/>
                <a:cs typeface="Times New Roman" panose="02020603050405020304" pitchFamily="18" charset="0"/>
              </a:rPr>
              <a:t>Cyber Denial </a:t>
            </a:r>
            <a:endParaRPr sz="2800" b="1" dirty="0">
              <a:solidFill>
                <a:schemeClr val="dk1"/>
              </a:solidFill>
              <a:latin typeface="Times New Roman" panose="02020603050405020304" pitchFamily="18" charset="0"/>
              <a:cs typeface="Times New Roman" panose="02020603050405020304" pitchFamily="18" charset="0"/>
            </a:endParaRPr>
          </a:p>
          <a:p>
            <a:pPr marL="1219170" lvl="1" indent="-437020" algn="l" rtl="0">
              <a:lnSpc>
                <a:spcPct val="110000"/>
              </a:lnSpc>
              <a:spcBef>
                <a:spcPts val="0"/>
              </a:spcBef>
              <a:spcAft>
                <a:spcPts val="0"/>
              </a:spcAft>
              <a:buClr>
                <a:schemeClr val="dk1"/>
              </a:buClr>
              <a:buSzPct val="100000"/>
              <a:buChar char="○"/>
            </a:pPr>
            <a:r>
              <a:rPr lang="en" sz="2800" b="1" dirty="0">
                <a:solidFill>
                  <a:schemeClr val="dk1"/>
                </a:solidFill>
                <a:latin typeface="Times New Roman" panose="02020603050405020304" pitchFamily="18" charset="0"/>
                <a:cs typeface="Times New Roman" panose="02020603050405020304" pitchFamily="18" charset="0"/>
              </a:rPr>
              <a:t>Prevent or impair</a:t>
            </a:r>
            <a:r>
              <a:rPr lang="en" sz="2800" dirty="0">
                <a:solidFill>
                  <a:schemeClr val="dk1"/>
                </a:solidFill>
                <a:latin typeface="Times New Roman" panose="02020603050405020304" pitchFamily="18" charset="0"/>
                <a:cs typeface="Times New Roman" panose="02020603050405020304" pitchFamily="18" charset="0"/>
              </a:rPr>
              <a:t> the adversary’s ability to conduct operations</a:t>
            </a:r>
          </a:p>
          <a:p>
            <a:pPr marL="1219170" lvl="1" indent="-437020" algn="l" rtl="0">
              <a:lnSpc>
                <a:spcPct val="110000"/>
              </a:lnSpc>
              <a:spcBef>
                <a:spcPts val="0"/>
              </a:spcBef>
              <a:spcAft>
                <a:spcPts val="0"/>
              </a:spcAft>
              <a:buClr>
                <a:schemeClr val="dk1"/>
              </a:buClr>
              <a:buSzPct val="100000"/>
              <a:buChar char="○"/>
            </a:pPr>
            <a:r>
              <a:rPr lang="en" sz="2800" b="1" dirty="0">
                <a:solidFill>
                  <a:schemeClr val="dk1"/>
                </a:solidFill>
                <a:latin typeface="Times New Roman" panose="02020603050405020304" pitchFamily="18" charset="0"/>
                <a:cs typeface="Times New Roman" panose="02020603050405020304" pitchFamily="18" charset="0"/>
              </a:rPr>
              <a:t>Limit</a:t>
            </a:r>
            <a:r>
              <a:rPr lang="en" sz="2800" dirty="0">
                <a:solidFill>
                  <a:schemeClr val="dk1"/>
                </a:solidFill>
                <a:latin typeface="Times New Roman" panose="02020603050405020304" pitchFamily="18" charset="0"/>
                <a:cs typeface="Times New Roman" panose="02020603050405020304" pitchFamily="18" charset="0"/>
              </a:rPr>
              <a:t> their movements and collection efforts</a:t>
            </a:r>
          </a:p>
          <a:p>
            <a:pPr marL="1219170" lvl="1" indent="-437020" algn="l" rtl="0">
              <a:lnSpc>
                <a:spcPct val="110000"/>
              </a:lnSpc>
              <a:spcBef>
                <a:spcPts val="0"/>
              </a:spcBef>
              <a:spcAft>
                <a:spcPts val="0"/>
              </a:spcAft>
              <a:buClr>
                <a:schemeClr val="dk1"/>
              </a:buClr>
              <a:buSzPct val="100000"/>
              <a:buChar char="○"/>
            </a:pPr>
            <a:r>
              <a:rPr lang="en" sz="2800" b="1" dirty="0">
                <a:solidFill>
                  <a:schemeClr val="dk1"/>
                </a:solidFill>
                <a:latin typeface="Times New Roman" panose="02020603050405020304" pitchFamily="18" charset="0"/>
                <a:cs typeface="Times New Roman" panose="02020603050405020304" pitchFamily="18" charset="0"/>
              </a:rPr>
              <a:t>Diminish the effectiveness</a:t>
            </a:r>
            <a:r>
              <a:rPr lang="en" sz="2800" dirty="0">
                <a:solidFill>
                  <a:schemeClr val="dk1"/>
                </a:solidFill>
                <a:latin typeface="Times New Roman" panose="02020603050405020304" pitchFamily="18" charset="0"/>
                <a:cs typeface="Times New Roman" panose="02020603050405020304" pitchFamily="18" charset="0"/>
              </a:rPr>
              <a:t> of their capabilities.</a:t>
            </a:r>
            <a:endParaRPr sz="2800" dirty="0">
              <a:solidFill>
                <a:schemeClr val="dk1"/>
              </a:solidFill>
              <a:latin typeface="Times New Roman" panose="02020603050405020304" pitchFamily="18" charset="0"/>
              <a:cs typeface="Times New Roman" panose="02020603050405020304" pitchFamily="18" charset="0"/>
            </a:endParaRPr>
          </a:p>
          <a:p>
            <a:pPr marL="609585" lvl="0" indent="-437020" algn="l" rtl="0">
              <a:lnSpc>
                <a:spcPct val="110000"/>
              </a:lnSpc>
              <a:spcBef>
                <a:spcPts val="0"/>
              </a:spcBef>
              <a:spcAft>
                <a:spcPts val="0"/>
              </a:spcAft>
              <a:buClr>
                <a:schemeClr val="dk1"/>
              </a:buClr>
              <a:buSzPct val="100000"/>
              <a:buChar char="●"/>
            </a:pPr>
            <a:r>
              <a:rPr lang="en" sz="2800" b="1" dirty="0">
                <a:solidFill>
                  <a:schemeClr val="dk1"/>
                </a:solidFill>
                <a:latin typeface="Times New Roman" panose="02020603050405020304" pitchFamily="18" charset="0"/>
                <a:cs typeface="Times New Roman" panose="02020603050405020304" pitchFamily="18" charset="0"/>
              </a:rPr>
              <a:t>Cyber Deception</a:t>
            </a:r>
            <a:endParaRPr sz="2800" dirty="0">
              <a:solidFill>
                <a:schemeClr val="dk1"/>
              </a:solidFill>
              <a:latin typeface="Times New Roman" panose="02020603050405020304" pitchFamily="18" charset="0"/>
              <a:cs typeface="Times New Roman" panose="02020603050405020304" pitchFamily="18" charset="0"/>
            </a:endParaRPr>
          </a:p>
          <a:p>
            <a:pPr marL="1219170" lvl="1" indent="-437020" algn="l" rtl="0">
              <a:lnSpc>
                <a:spcPct val="110000"/>
              </a:lnSpc>
              <a:spcBef>
                <a:spcPts val="0"/>
              </a:spcBef>
              <a:spcAft>
                <a:spcPts val="0"/>
              </a:spcAft>
              <a:buClr>
                <a:schemeClr val="dk1"/>
              </a:buClr>
              <a:buSzPct val="100000"/>
              <a:buChar char="○"/>
            </a:pPr>
            <a:r>
              <a:rPr lang="en" sz="2800" dirty="0">
                <a:solidFill>
                  <a:schemeClr val="dk1"/>
                </a:solidFill>
                <a:latin typeface="Times New Roman" panose="02020603050405020304" pitchFamily="18" charset="0"/>
                <a:cs typeface="Times New Roman" panose="02020603050405020304" pitchFamily="18" charset="0"/>
              </a:rPr>
              <a:t>Intentionally </a:t>
            </a:r>
            <a:r>
              <a:rPr lang="en" sz="2800" b="1" dirty="0">
                <a:solidFill>
                  <a:schemeClr val="dk1"/>
                </a:solidFill>
                <a:latin typeface="Times New Roman" panose="02020603050405020304" pitchFamily="18" charset="0"/>
                <a:cs typeface="Times New Roman" panose="02020603050405020304" pitchFamily="18" charset="0"/>
              </a:rPr>
              <a:t>reveal deceptive facts</a:t>
            </a:r>
            <a:r>
              <a:rPr lang="en" sz="2800" dirty="0">
                <a:solidFill>
                  <a:schemeClr val="dk1"/>
                </a:solidFill>
                <a:latin typeface="Times New Roman" panose="02020603050405020304" pitchFamily="18" charset="0"/>
                <a:cs typeface="Times New Roman" panose="02020603050405020304" pitchFamily="18" charset="0"/>
              </a:rPr>
              <a:t> and </a:t>
            </a:r>
            <a:r>
              <a:rPr lang="en" sz="2800" b="1" dirty="0">
                <a:solidFill>
                  <a:schemeClr val="dk1"/>
                </a:solidFill>
                <a:latin typeface="Times New Roman" panose="02020603050405020304" pitchFamily="18" charset="0"/>
                <a:cs typeface="Times New Roman" panose="02020603050405020304" pitchFamily="18" charset="0"/>
              </a:rPr>
              <a:t>fictions</a:t>
            </a:r>
            <a:r>
              <a:rPr lang="en" sz="2800" dirty="0">
                <a:solidFill>
                  <a:schemeClr val="dk1"/>
                </a:solidFill>
                <a:latin typeface="Times New Roman" panose="02020603050405020304" pitchFamily="18" charset="0"/>
                <a:cs typeface="Times New Roman" panose="02020603050405020304" pitchFamily="18" charset="0"/>
              </a:rPr>
              <a:t> to </a:t>
            </a:r>
            <a:r>
              <a:rPr lang="en" sz="2800" b="1" dirty="0">
                <a:solidFill>
                  <a:schemeClr val="dk1"/>
                </a:solidFill>
                <a:latin typeface="Times New Roman" panose="02020603050405020304" pitchFamily="18" charset="0"/>
                <a:cs typeface="Times New Roman" panose="02020603050405020304" pitchFamily="18" charset="0"/>
              </a:rPr>
              <a:t>mislead</a:t>
            </a:r>
            <a:r>
              <a:rPr lang="en" sz="2800" dirty="0">
                <a:solidFill>
                  <a:schemeClr val="dk1"/>
                </a:solidFill>
                <a:latin typeface="Times New Roman" panose="02020603050405020304" pitchFamily="18" charset="0"/>
                <a:cs typeface="Times New Roman" panose="02020603050405020304" pitchFamily="18" charset="0"/>
              </a:rPr>
              <a:t> the adversary</a:t>
            </a:r>
          </a:p>
          <a:p>
            <a:pPr marL="1219170" lvl="1" indent="-437020" algn="l" rtl="0">
              <a:lnSpc>
                <a:spcPct val="110000"/>
              </a:lnSpc>
              <a:spcBef>
                <a:spcPts val="0"/>
              </a:spcBef>
              <a:spcAft>
                <a:spcPts val="0"/>
              </a:spcAft>
              <a:buClr>
                <a:schemeClr val="dk1"/>
              </a:buClr>
              <a:buSzPct val="100000"/>
              <a:buChar char="○"/>
            </a:pPr>
            <a:r>
              <a:rPr lang="en" sz="2800" b="1" dirty="0">
                <a:solidFill>
                  <a:schemeClr val="dk1"/>
                </a:solidFill>
                <a:latin typeface="Times New Roman" panose="02020603050405020304" pitchFamily="18" charset="0"/>
                <a:cs typeface="Times New Roman" panose="02020603050405020304" pitchFamily="18" charset="0"/>
              </a:rPr>
              <a:t>Conceal critical facts</a:t>
            </a:r>
            <a:r>
              <a:rPr lang="en" sz="2800" dirty="0">
                <a:solidFill>
                  <a:schemeClr val="dk1"/>
                </a:solidFill>
                <a:latin typeface="Times New Roman" panose="02020603050405020304" pitchFamily="18" charset="0"/>
                <a:cs typeface="Times New Roman" panose="02020603050405020304" pitchFamily="18" charset="0"/>
              </a:rPr>
              <a:t> and </a:t>
            </a:r>
            <a:r>
              <a:rPr lang="en" sz="2800" b="1" dirty="0">
                <a:solidFill>
                  <a:schemeClr val="dk1"/>
                </a:solidFill>
                <a:latin typeface="Times New Roman" panose="02020603050405020304" pitchFamily="18" charset="0"/>
                <a:cs typeface="Times New Roman" panose="02020603050405020304" pitchFamily="18" charset="0"/>
              </a:rPr>
              <a:t>fictions</a:t>
            </a:r>
            <a:r>
              <a:rPr lang="en" sz="2800" dirty="0">
                <a:solidFill>
                  <a:schemeClr val="dk1"/>
                </a:solidFill>
                <a:latin typeface="Times New Roman" panose="02020603050405020304" pitchFamily="18" charset="0"/>
                <a:cs typeface="Times New Roman" panose="02020603050405020304" pitchFamily="18" charset="0"/>
              </a:rPr>
              <a:t> to prevent the adversary from taking appropriate actions</a:t>
            </a:r>
            <a:endParaRPr sz="2800" dirty="0">
              <a:solidFill>
                <a:schemeClr val="dk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44767A3-73F8-0B94-53F3-D7F16AE020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spTree>
    <p:extLst>
      <p:ext uri="{BB962C8B-B14F-4D97-AF65-F5344CB8AC3E}">
        <p14:creationId xmlns:p14="http://schemas.microsoft.com/office/powerpoint/2010/main" val="209883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3600" dirty="0">
                <a:latin typeface="Times New Roman" panose="02020603050405020304" pitchFamily="18" charset="0"/>
                <a:cs typeface="Times New Roman" panose="02020603050405020304" pitchFamily="18" charset="0"/>
              </a:rPr>
              <a:t>Active Defense (Adversary Engagement)</a:t>
            </a:r>
            <a:endParaRPr sz="3600" dirty="0">
              <a:latin typeface="Times New Roman" panose="02020603050405020304" pitchFamily="18" charset="0"/>
              <a:cs typeface="Times New Roman" panose="02020603050405020304" pitchFamily="18" charset="0"/>
            </a:endParaRPr>
          </a:p>
        </p:txBody>
      </p:sp>
      <p:sp>
        <p:nvSpPr>
          <p:cNvPr id="137" name="Google Shape;137;p26"/>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609585" lvl="0" indent="-437020" algn="l" rtl="0">
              <a:lnSpc>
                <a:spcPct val="150000"/>
              </a:lnSpc>
              <a:spcBef>
                <a:spcPts val="0"/>
              </a:spcBef>
              <a:spcAft>
                <a:spcPts val="0"/>
              </a:spcAft>
              <a:buClr>
                <a:schemeClr val="dk1"/>
              </a:buClr>
              <a:buSzPct val="100000"/>
              <a:buChar char="●"/>
            </a:pPr>
            <a:r>
              <a:rPr lang="en-US" sz="2800" dirty="0">
                <a:solidFill>
                  <a:schemeClr val="dk1"/>
                </a:solidFill>
                <a:latin typeface="Times New Roman" panose="02020603050405020304" pitchFamily="18" charset="0"/>
                <a:cs typeface="Times New Roman" panose="02020603050405020304" pitchFamily="18" charset="0"/>
              </a:rPr>
              <a:t>Cyber denial + Cyber deception </a:t>
            </a:r>
            <a:endParaRPr kumimoji="1" lang="en" sz="2800" kern="1200" dirty="0">
              <a:solidFill>
                <a:srgbClr val="FF0000"/>
              </a:solidFill>
              <a:latin typeface="Times New Roman" pitchFamily="18" charset="0"/>
              <a:ea typeface="微軟正黑體" panose="020B0604030504040204" pitchFamily="34" charset="-120"/>
              <a:cs typeface="Times New Roman" panose="02020603050405020304" pitchFamily="18" charset="0"/>
            </a:endParaRPr>
          </a:p>
          <a:p>
            <a:pPr marL="609585" lvl="0" indent="-437020" algn="l" rtl="0">
              <a:lnSpc>
                <a:spcPct val="150000"/>
              </a:lnSpc>
              <a:spcBef>
                <a:spcPts val="0"/>
              </a:spcBef>
              <a:spcAft>
                <a:spcPts val="0"/>
              </a:spcAft>
              <a:buClr>
                <a:schemeClr val="dk1"/>
              </a:buClr>
              <a:buSzPct val="100000"/>
              <a:buChar char="●"/>
            </a:pPr>
            <a:r>
              <a:rPr lang="en" sz="2800" b="1" dirty="0">
                <a:solidFill>
                  <a:schemeClr val="dk1"/>
                </a:solidFill>
                <a:latin typeface="Times New Roman" panose="02020603050405020304" pitchFamily="18" charset="0"/>
                <a:cs typeface="Times New Roman" panose="02020603050405020304" pitchFamily="18" charset="0"/>
              </a:rPr>
              <a:t>Negatively impact the adversary</a:t>
            </a:r>
            <a:endParaRPr lang="en-US" sz="2800" dirty="0">
              <a:solidFill>
                <a:schemeClr val="dk1"/>
              </a:solidFill>
              <a:latin typeface="Times New Roman" panose="02020603050405020304" pitchFamily="18" charset="0"/>
              <a:cs typeface="Times New Roman" panose="02020603050405020304" pitchFamily="18" charset="0"/>
            </a:endParaRPr>
          </a:p>
          <a:p>
            <a:pPr marL="1219170" lvl="1" indent="-465655" algn="l" rtl="0">
              <a:lnSpc>
                <a:spcPct val="150000"/>
              </a:lnSpc>
              <a:spcBef>
                <a:spcPts val="0"/>
              </a:spcBef>
              <a:spcAft>
                <a:spcPts val="0"/>
              </a:spcAft>
              <a:buClr>
                <a:schemeClr val="dk1"/>
              </a:buClr>
              <a:buSzPts val="1900"/>
              <a:buChar char="○"/>
            </a:pPr>
            <a:r>
              <a:rPr lang="en-US" sz="2800" dirty="0">
                <a:solidFill>
                  <a:schemeClr val="dk1"/>
                </a:solidFill>
                <a:latin typeface="Times New Roman" panose="02020603050405020304" pitchFamily="18" charset="0"/>
                <a:cs typeface="Times New Roman" panose="02020603050405020304" pitchFamily="18" charset="0"/>
              </a:rPr>
              <a:t>To </a:t>
            </a:r>
            <a:r>
              <a:rPr lang="en-US" sz="2800" b="1" dirty="0">
                <a:solidFill>
                  <a:schemeClr val="dk1"/>
                </a:solidFill>
                <a:latin typeface="Times New Roman" panose="02020603050405020304" pitchFamily="18" charset="0"/>
                <a:cs typeface="Times New Roman" panose="02020603050405020304" pitchFamily="18" charset="0"/>
              </a:rPr>
              <a:t>expose</a:t>
            </a:r>
            <a:r>
              <a:rPr lang="en-US" sz="2800" dirty="0">
                <a:solidFill>
                  <a:schemeClr val="dk1"/>
                </a:solidFill>
                <a:latin typeface="Times New Roman" panose="02020603050405020304" pitchFamily="18" charset="0"/>
                <a:cs typeface="Times New Roman" panose="02020603050405020304" pitchFamily="18" charset="0"/>
              </a:rPr>
              <a:t> adversaries on the network</a:t>
            </a:r>
          </a:p>
          <a:p>
            <a:pPr marL="1219170" lvl="1" indent="-465655" algn="l" rtl="0">
              <a:lnSpc>
                <a:spcPct val="150000"/>
              </a:lnSpc>
              <a:spcBef>
                <a:spcPts val="0"/>
              </a:spcBef>
              <a:spcAft>
                <a:spcPts val="0"/>
              </a:spcAft>
              <a:buClr>
                <a:schemeClr val="dk1"/>
              </a:buClr>
              <a:buSzPts val="1900"/>
              <a:buChar char="○"/>
            </a:pPr>
            <a:r>
              <a:rPr lang="en" sz="2800" dirty="0">
                <a:solidFill>
                  <a:schemeClr val="dk1"/>
                </a:solidFill>
                <a:latin typeface="Times New Roman" panose="02020603050405020304" pitchFamily="18" charset="0"/>
                <a:cs typeface="Times New Roman" panose="02020603050405020304" pitchFamily="18" charset="0"/>
              </a:rPr>
              <a:t>To </a:t>
            </a:r>
            <a:r>
              <a:rPr lang="en" sz="2800" b="1" dirty="0">
                <a:solidFill>
                  <a:schemeClr val="dk1"/>
                </a:solidFill>
                <a:latin typeface="Times New Roman" panose="02020603050405020304" pitchFamily="18" charset="0"/>
                <a:cs typeface="Times New Roman" panose="02020603050405020304" pitchFamily="18" charset="0"/>
              </a:rPr>
              <a:t>elicit</a:t>
            </a:r>
            <a:r>
              <a:rPr lang="en" sz="2800" dirty="0">
                <a:solidFill>
                  <a:schemeClr val="dk1"/>
                </a:solidFill>
                <a:latin typeface="Times New Roman" panose="02020603050405020304" pitchFamily="18" charset="0"/>
                <a:cs typeface="Times New Roman" panose="02020603050405020304" pitchFamily="18" charset="0"/>
              </a:rPr>
              <a:t> intelligence to learn more about their attack Tactics, Techniques, and Procedures (TTPs)</a:t>
            </a:r>
            <a:endParaRPr sz="2800" dirty="0">
              <a:solidFill>
                <a:schemeClr val="dk1"/>
              </a:solidFill>
              <a:latin typeface="Times New Roman" panose="02020603050405020304" pitchFamily="18" charset="0"/>
              <a:cs typeface="Times New Roman" panose="02020603050405020304" pitchFamily="18" charset="0"/>
            </a:endParaRPr>
          </a:p>
          <a:p>
            <a:pPr marL="1219170" lvl="1" indent="-465655" algn="l" rtl="0">
              <a:lnSpc>
                <a:spcPct val="150000"/>
              </a:lnSpc>
              <a:spcBef>
                <a:spcPts val="0"/>
              </a:spcBef>
              <a:spcAft>
                <a:spcPts val="0"/>
              </a:spcAft>
              <a:buClr>
                <a:schemeClr val="dk1"/>
              </a:buClr>
              <a:buSzPts val="1900"/>
              <a:buChar char="○"/>
            </a:pPr>
            <a:r>
              <a:rPr lang="en" sz="2800" dirty="0">
                <a:solidFill>
                  <a:schemeClr val="dk1"/>
                </a:solidFill>
                <a:latin typeface="Times New Roman" panose="02020603050405020304" pitchFamily="18" charset="0"/>
                <a:cs typeface="Times New Roman" panose="02020603050405020304" pitchFamily="18" charset="0"/>
              </a:rPr>
              <a:t>To </a:t>
            </a:r>
            <a:r>
              <a:rPr lang="en" sz="2800" b="1" dirty="0">
                <a:solidFill>
                  <a:schemeClr val="dk1"/>
                </a:solidFill>
                <a:latin typeface="Times New Roman" panose="02020603050405020304" pitchFamily="18" charset="0"/>
                <a:cs typeface="Times New Roman" panose="02020603050405020304" pitchFamily="18" charset="0"/>
              </a:rPr>
              <a:t>affect</a:t>
            </a:r>
            <a:r>
              <a:rPr lang="en" sz="2800" dirty="0">
                <a:solidFill>
                  <a:schemeClr val="dk1"/>
                </a:solidFill>
                <a:latin typeface="Times New Roman" panose="02020603050405020304" pitchFamily="18" charset="0"/>
                <a:cs typeface="Times New Roman" panose="02020603050405020304" pitchFamily="18" charset="0"/>
              </a:rPr>
              <a:t> the adversary by </a:t>
            </a:r>
            <a:r>
              <a:rPr lang="en" sz="2800" b="1" dirty="0">
                <a:solidFill>
                  <a:schemeClr val="dk1"/>
                </a:solidFill>
                <a:latin typeface="Times New Roman" panose="02020603050405020304" pitchFamily="18" charset="0"/>
                <a:cs typeface="Times New Roman" panose="02020603050405020304" pitchFamily="18" charset="0"/>
              </a:rPr>
              <a:t>impacting</a:t>
            </a:r>
            <a:r>
              <a:rPr lang="en" sz="2800" dirty="0">
                <a:solidFill>
                  <a:schemeClr val="dk1"/>
                </a:solidFill>
                <a:latin typeface="Times New Roman" panose="02020603050405020304" pitchFamily="18" charset="0"/>
                <a:cs typeface="Times New Roman" panose="02020603050405020304" pitchFamily="18" charset="0"/>
              </a:rPr>
              <a:t> their ability to operate </a:t>
            </a:r>
            <a:endParaRPr sz="2800" dirty="0">
              <a:solidFill>
                <a:schemeClr val="dk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B7A4ECD-E34A-E1B9-92A7-0EACA63DBA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spTree>
    <p:extLst>
      <p:ext uri="{BB962C8B-B14F-4D97-AF65-F5344CB8AC3E}">
        <p14:creationId xmlns:p14="http://schemas.microsoft.com/office/powerpoint/2010/main" val="1122283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399B-6C6D-8C14-B0CB-F2F79864B53B}"/>
              </a:ext>
            </a:extLst>
          </p:cNvPr>
          <p:cNvSpPr>
            <a:spLocks noGrp="1"/>
          </p:cNvSpPr>
          <p:nvPr>
            <p:ph type="title"/>
          </p:nvPr>
        </p:nvSpPr>
        <p:spPr>
          <a:xfrm>
            <a:off x="838200" y="311962"/>
            <a:ext cx="10515600" cy="1325563"/>
          </a:xfrm>
        </p:spPr>
        <p:txBody>
          <a:bodyPr/>
          <a:lstStyle/>
          <a:p>
            <a:r>
              <a:rPr lang="en-US" dirty="0">
                <a:latin typeface="Times New Roman" panose="02020603050405020304" pitchFamily="18" charset="0"/>
                <a:cs typeface="Times New Roman" panose="02020603050405020304" pitchFamily="18" charset="0"/>
              </a:rPr>
              <a:t>What can Active Defense do?</a:t>
            </a:r>
          </a:p>
        </p:txBody>
      </p:sp>
      <p:sp>
        <p:nvSpPr>
          <p:cNvPr id="47" name="TextBox 46">
            <a:extLst>
              <a:ext uri="{FF2B5EF4-FFF2-40B4-BE49-F238E27FC236}">
                <a16:creationId xmlns:a16="http://schemas.microsoft.com/office/drawing/2014/main" id="{ACED61A4-FCC2-19AC-AA01-5AF04EF335C5}"/>
              </a:ext>
            </a:extLst>
          </p:cNvPr>
          <p:cNvSpPr txBox="1"/>
          <p:nvPr/>
        </p:nvSpPr>
        <p:spPr>
          <a:xfrm>
            <a:off x="0" y="6146972"/>
            <a:ext cx="12089448" cy="738664"/>
          </a:xfrm>
          <a:prstGeom prst="rect">
            <a:avLst/>
          </a:prstGeom>
          <a:noFill/>
        </p:spPr>
        <p:txBody>
          <a:bodyPr wrap="square">
            <a:spAutoFit/>
          </a:bodyPr>
          <a:lstStyle/>
          <a:p>
            <a:pPr lvl="0">
              <a:tabLst>
                <a:tab pos="609585" algn="l"/>
              </a:tabLst>
            </a:pPr>
            <a:r>
              <a:rPr lang="en-US" altLang="zh-TW" sz="1400" dirty="0">
                <a:effectLst/>
                <a:latin typeface="Times New Roman" panose="02020603050405020304" pitchFamily="18" charset="0"/>
                <a:ea typeface="新細明體" panose="02020500000000000000" pitchFamily="18" charset="-120"/>
                <a:cs typeface="Times New Roman" panose="02020603050405020304" pitchFamily="18" charset="0"/>
              </a:rPr>
              <a:t>Source: Ferguson-Walter, Kimberly J., Dana S. </a:t>
            </a:r>
            <a:r>
              <a:rPr lang="en-US" altLang="zh-TW" sz="1400" dirty="0" err="1">
                <a:effectLst/>
                <a:latin typeface="Times New Roman" panose="02020603050405020304" pitchFamily="18" charset="0"/>
                <a:ea typeface="新細明體" panose="02020500000000000000" pitchFamily="18" charset="-120"/>
                <a:cs typeface="Times New Roman" panose="02020603050405020304" pitchFamily="18" charset="0"/>
              </a:rPr>
              <a:t>LaFon</a:t>
            </a:r>
            <a:r>
              <a:rPr lang="en-US" altLang="zh-TW" sz="1400" dirty="0">
                <a:effectLst/>
                <a:latin typeface="Times New Roman" panose="02020603050405020304" pitchFamily="18" charset="0"/>
                <a:ea typeface="新細明體" panose="02020500000000000000" pitchFamily="18" charset="-120"/>
                <a:cs typeface="Times New Roman" panose="02020603050405020304" pitchFamily="18" charset="0"/>
              </a:rPr>
              <a:t>, and T. B. Shade. "Friend or faux: deception for cyber defense." Journal of Information Warfare 16, no. 2 (2017): 28-42. and Ferguson-Walter, Kimberly, </a:t>
            </a:r>
            <a:r>
              <a:rPr lang="en-US" altLang="zh-TW" sz="1400" dirty="0" err="1">
                <a:effectLst/>
                <a:latin typeface="Times New Roman" panose="02020603050405020304" pitchFamily="18" charset="0"/>
                <a:ea typeface="新細明體" panose="02020500000000000000" pitchFamily="18" charset="-120"/>
                <a:cs typeface="Times New Roman" panose="02020603050405020304" pitchFamily="18" charset="0"/>
              </a:rPr>
              <a:t>Temmie</a:t>
            </a:r>
            <a:r>
              <a:rPr lang="en-US" altLang="zh-TW" sz="1400" dirty="0">
                <a:effectLst/>
                <a:latin typeface="Times New Roman" panose="02020603050405020304" pitchFamily="18" charset="0"/>
                <a:ea typeface="新細明體" panose="02020500000000000000" pitchFamily="18" charset="-120"/>
                <a:cs typeface="Times New Roman" panose="02020603050405020304" pitchFamily="18" charset="0"/>
              </a:rPr>
              <a:t> Shade, Andrew Rogers, etc. "The Tularosa Study: An Experimental Design and Implementation to Quantify the Effectiveness of Cyber Deception." No. SAND2018-5870C. Sandia National Lab.(SNL-NM), Albuquerque, NM (United States), 2018.</a:t>
            </a:r>
            <a:endParaRPr lang="zh-TW" altLang="zh-TW" sz="14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 name="Slide Number Placeholder 47">
            <a:extLst>
              <a:ext uri="{FF2B5EF4-FFF2-40B4-BE49-F238E27FC236}">
                <a16:creationId xmlns:a16="http://schemas.microsoft.com/office/drawing/2014/main" id="{986D3923-D69B-8A48-77B1-C88E891F2AF2}"/>
              </a:ext>
            </a:extLst>
          </p:cNvPr>
          <p:cNvSpPr>
            <a:spLocks noGrp="1"/>
          </p:cNvSpPr>
          <p:nvPr>
            <p:ph type="sldNum" sz="quarter" idx="12"/>
          </p:nvPr>
        </p:nvSpPr>
        <p:spPr/>
        <p:txBody>
          <a:bodyPr/>
          <a:lstStyle/>
          <a:p>
            <a:fld id="{0527DD8D-A9B7-4B9F-9B94-2760BD69B92F}" type="slidenum">
              <a:rPr lang="en-US" smtClean="0"/>
              <a:t>9</a:t>
            </a:fld>
            <a:endParaRPr lang="en-US"/>
          </a:p>
        </p:txBody>
      </p:sp>
      <p:grpSp>
        <p:nvGrpSpPr>
          <p:cNvPr id="5" name="Group 4">
            <a:extLst>
              <a:ext uri="{FF2B5EF4-FFF2-40B4-BE49-F238E27FC236}">
                <a16:creationId xmlns:a16="http://schemas.microsoft.com/office/drawing/2014/main" id="{371D8684-734E-FB0D-6549-6049F00E7D0E}"/>
              </a:ext>
            </a:extLst>
          </p:cNvPr>
          <p:cNvGrpSpPr/>
          <p:nvPr/>
        </p:nvGrpSpPr>
        <p:grpSpPr>
          <a:xfrm>
            <a:off x="305228" y="1541777"/>
            <a:ext cx="11532821" cy="4231646"/>
            <a:chOff x="222481" y="1509823"/>
            <a:chExt cx="11589609" cy="4359348"/>
          </a:xfrm>
        </p:grpSpPr>
        <p:grpSp>
          <p:nvGrpSpPr>
            <p:cNvPr id="45" name="Group 44">
              <a:extLst>
                <a:ext uri="{FF2B5EF4-FFF2-40B4-BE49-F238E27FC236}">
                  <a16:creationId xmlns:a16="http://schemas.microsoft.com/office/drawing/2014/main" id="{9B5A4058-E140-FA95-D55E-8414625EB0C6}"/>
                </a:ext>
              </a:extLst>
            </p:cNvPr>
            <p:cNvGrpSpPr/>
            <p:nvPr/>
          </p:nvGrpSpPr>
          <p:grpSpPr>
            <a:xfrm>
              <a:off x="222481" y="1509823"/>
              <a:ext cx="11589609" cy="4359348"/>
              <a:chOff x="340462" y="1712528"/>
              <a:chExt cx="11452898" cy="4283465"/>
            </a:xfrm>
          </p:grpSpPr>
          <p:grpSp>
            <p:nvGrpSpPr>
              <p:cNvPr id="44" name="Group 43">
                <a:extLst>
                  <a:ext uri="{FF2B5EF4-FFF2-40B4-BE49-F238E27FC236}">
                    <a16:creationId xmlns:a16="http://schemas.microsoft.com/office/drawing/2014/main" id="{B28CC6F4-C3EB-EB8C-6375-AFDDDE2359E0}"/>
                  </a:ext>
                </a:extLst>
              </p:cNvPr>
              <p:cNvGrpSpPr/>
              <p:nvPr/>
            </p:nvGrpSpPr>
            <p:grpSpPr>
              <a:xfrm>
                <a:off x="1498500" y="1712528"/>
                <a:ext cx="8911103" cy="4283465"/>
                <a:chOff x="860218" y="1215673"/>
                <a:chExt cx="10471134" cy="5151773"/>
              </a:xfrm>
            </p:grpSpPr>
            <p:grpSp>
              <p:nvGrpSpPr>
                <p:cNvPr id="43" name="Group 42">
                  <a:extLst>
                    <a:ext uri="{FF2B5EF4-FFF2-40B4-BE49-F238E27FC236}">
                      <a16:creationId xmlns:a16="http://schemas.microsoft.com/office/drawing/2014/main" id="{33FF2F74-B448-B92F-A8D1-1A53F1BF07FB}"/>
                    </a:ext>
                  </a:extLst>
                </p:cNvPr>
                <p:cNvGrpSpPr/>
                <p:nvPr/>
              </p:nvGrpSpPr>
              <p:grpSpPr>
                <a:xfrm>
                  <a:off x="860218" y="1215673"/>
                  <a:ext cx="10471134" cy="5151773"/>
                  <a:chOff x="860218" y="1215673"/>
                  <a:chExt cx="10471134" cy="5151773"/>
                </a:xfrm>
              </p:grpSpPr>
              <p:sp>
                <p:nvSpPr>
                  <p:cNvPr id="40" name="Oval 147">
                    <a:extLst>
                      <a:ext uri="{FF2B5EF4-FFF2-40B4-BE49-F238E27FC236}">
                        <a16:creationId xmlns:a16="http://schemas.microsoft.com/office/drawing/2014/main" id="{81971B35-5573-B548-2C03-1DB841EB0446}"/>
                      </a:ext>
                    </a:extLst>
                  </p:cNvPr>
                  <p:cNvSpPr/>
                  <p:nvPr/>
                </p:nvSpPr>
                <p:spPr>
                  <a:xfrm>
                    <a:off x="3445227" y="1252926"/>
                    <a:ext cx="2740473" cy="2761169"/>
                  </a:xfrm>
                  <a:prstGeom prst="ellipse">
                    <a:avLst/>
                  </a:prstGeom>
                  <a:solidFill>
                    <a:schemeClr val="bg1">
                      <a:alpha val="80000"/>
                    </a:schemeClr>
                  </a:solidFill>
                  <a:ln w="127000" cap="flat" cmpd="sng" algn="ctr">
                    <a:solidFill>
                      <a:srgbClr val="00B050"/>
                    </a:solidFill>
                    <a:prstDash val="solid"/>
                    <a:miter lim="800000"/>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ontserrat"/>
                      <a:ea typeface="+mn-ea"/>
                      <a:cs typeface="+mn-cs"/>
                    </a:endParaRPr>
                  </a:p>
                </p:txBody>
              </p:sp>
              <p:sp>
                <p:nvSpPr>
                  <p:cNvPr id="41" name="Oval 148">
                    <a:extLst>
                      <a:ext uri="{FF2B5EF4-FFF2-40B4-BE49-F238E27FC236}">
                        <a16:creationId xmlns:a16="http://schemas.microsoft.com/office/drawing/2014/main" id="{7618FA2F-FB64-BCE7-289B-857D006E05FD}"/>
                      </a:ext>
                    </a:extLst>
                  </p:cNvPr>
                  <p:cNvSpPr/>
                  <p:nvPr/>
                </p:nvSpPr>
                <p:spPr>
                  <a:xfrm>
                    <a:off x="5798280" y="1320451"/>
                    <a:ext cx="2740473" cy="2761169"/>
                  </a:xfrm>
                  <a:prstGeom prst="ellipse">
                    <a:avLst/>
                  </a:prstGeom>
                  <a:solidFill>
                    <a:schemeClr val="bg1">
                      <a:alpha val="80000"/>
                    </a:schemeClr>
                  </a:solidFill>
                  <a:ln w="127000" cap="flat" cmpd="sng" algn="ctr">
                    <a:solidFill>
                      <a:srgbClr val="00B0F0"/>
                    </a:solidFill>
                    <a:prstDash val="solid"/>
                    <a:miter lim="800000"/>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ontserrat"/>
                      <a:ea typeface="+mn-ea"/>
                      <a:cs typeface="+mn-cs"/>
                    </a:endParaRPr>
                  </a:p>
                </p:txBody>
              </p:sp>
              <p:sp>
                <p:nvSpPr>
                  <p:cNvPr id="21" name="Freeform 55">
                    <a:extLst>
                      <a:ext uri="{FF2B5EF4-FFF2-40B4-BE49-F238E27FC236}">
                        <a16:creationId xmlns:a16="http://schemas.microsoft.com/office/drawing/2014/main" id="{BB8631F7-ACC3-37EA-196E-9F5C628592C2}"/>
                      </a:ext>
                    </a:extLst>
                  </p:cNvPr>
                  <p:cNvSpPr/>
                  <p:nvPr/>
                </p:nvSpPr>
                <p:spPr>
                  <a:xfrm rot="2398495" flipH="1" flipV="1">
                    <a:off x="8613987" y="4687464"/>
                    <a:ext cx="2279160" cy="1564947"/>
                  </a:xfrm>
                  <a:custGeom>
                    <a:avLst/>
                    <a:gdLst>
                      <a:gd name="connsiteX0" fmla="*/ 0 w 3648722"/>
                      <a:gd name="connsiteY0" fmla="*/ 1393794 h 1393794"/>
                      <a:gd name="connsiteX1" fmla="*/ 2183907 w 3648722"/>
                      <a:gd name="connsiteY1" fmla="*/ 0 h 1393794"/>
                      <a:gd name="connsiteX2" fmla="*/ 3648722 w 3648722"/>
                      <a:gd name="connsiteY2" fmla="*/ 0 h 1393794"/>
                      <a:gd name="connsiteX0" fmla="*/ 0 w 3648722"/>
                      <a:gd name="connsiteY0" fmla="*/ 1393794 h 1393794"/>
                      <a:gd name="connsiteX1" fmla="*/ 2485748 w 3648722"/>
                      <a:gd name="connsiteY1" fmla="*/ 0 h 1393794"/>
                      <a:gd name="connsiteX2" fmla="*/ 3648722 w 3648722"/>
                      <a:gd name="connsiteY2" fmla="*/ 0 h 1393794"/>
                      <a:gd name="connsiteX0" fmla="*/ 0 w 3648722"/>
                      <a:gd name="connsiteY0" fmla="*/ 1393794 h 1393794"/>
                      <a:gd name="connsiteX1" fmla="*/ 2947387 w 3648722"/>
                      <a:gd name="connsiteY1" fmla="*/ 0 h 1393794"/>
                      <a:gd name="connsiteX2" fmla="*/ 3648722 w 3648722"/>
                      <a:gd name="connsiteY2" fmla="*/ 0 h 1393794"/>
                    </a:gdLst>
                    <a:ahLst/>
                    <a:cxnLst>
                      <a:cxn ang="0">
                        <a:pos x="connsiteX0" y="connsiteY0"/>
                      </a:cxn>
                      <a:cxn ang="0">
                        <a:pos x="connsiteX1" y="connsiteY1"/>
                      </a:cxn>
                      <a:cxn ang="0">
                        <a:pos x="connsiteX2" y="connsiteY2"/>
                      </a:cxn>
                    </a:cxnLst>
                    <a:rect l="l" t="t" r="r" b="b"/>
                    <a:pathLst>
                      <a:path w="3648722" h="1393794">
                        <a:moveTo>
                          <a:pt x="0" y="1393794"/>
                        </a:moveTo>
                        <a:lnTo>
                          <a:pt x="2947387" y="0"/>
                        </a:lnTo>
                        <a:lnTo>
                          <a:pt x="3648722" y="0"/>
                        </a:lnTo>
                      </a:path>
                    </a:pathLst>
                  </a:custGeom>
                  <a:noFill/>
                  <a:ln w="12700" cap="flat" cmpd="sng" algn="ctr">
                    <a:solidFill>
                      <a:srgbClr val="000000">
                        <a:alpha val="30000"/>
                      </a:srgbClr>
                    </a:solidFill>
                    <a:prstDash val="solid"/>
                    <a:miter lim="800000"/>
                    <a:headEnd type="diamond" w="sm" len="sm"/>
                    <a:tailEnd type="none"/>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ontserrat"/>
                      <a:ea typeface="+mn-ea"/>
                      <a:cs typeface="+mn-cs"/>
                    </a:endParaRPr>
                  </a:p>
                </p:txBody>
              </p:sp>
              <p:sp>
                <p:nvSpPr>
                  <p:cNvPr id="22" name="Oval 196">
                    <a:extLst>
                      <a:ext uri="{FF2B5EF4-FFF2-40B4-BE49-F238E27FC236}">
                        <a16:creationId xmlns:a16="http://schemas.microsoft.com/office/drawing/2014/main" id="{D122A272-AECB-C450-A044-7A3AF0C5906C}"/>
                      </a:ext>
                    </a:extLst>
                  </p:cNvPr>
                  <p:cNvSpPr/>
                  <p:nvPr/>
                </p:nvSpPr>
                <p:spPr>
                  <a:xfrm>
                    <a:off x="11122778" y="1752988"/>
                    <a:ext cx="208574" cy="210149"/>
                  </a:xfrm>
                  <a:prstGeom prst="ellipse">
                    <a:avLst/>
                  </a:prstGeom>
                  <a:solidFill>
                    <a:srgbClr val="00B0F0"/>
                  </a:solidFill>
                  <a:ln w="12700" cap="flat" cmpd="sng" algn="ctr">
                    <a:solidFill>
                      <a:srgbClr val="00B0F0"/>
                    </a:solidFill>
                    <a:prstDash val="solid"/>
                    <a:miter lim="800000"/>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ontserrat"/>
                      <a:ea typeface="+mn-ea"/>
                      <a:cs typeface="+mn-cs"/>
                    </a:endParaRPr>
                  </a:p>
                </p:txBody>
              </p:sp>
              <p:sp>
                <p:nvSpPr>
                  <p:cNvPr id="23" name="Oval 197">
                    <a:extLst>
                      <a:ext uri="{FF2B5EF4-FFF2-40B4-BE49-F238E27FC236}">
                        <a16:creationId xmlns:a16="http://schemas.microsoft.com/office/drawing/2014/main" id="{E8D71F6C-E320-514A-94ED-92940F44FC86}"/>
                      </a:ext>
                    </a:extLst>
                  </p:cNvPr>
                  <p:cNvSpPr/>
                  <p:nvPr/>
                </p:nvSpPr>
                <p:spPr>
                  <a:xfrm>
                    <a:off x="11104530" y="5491790"/>
                    <a:ext cx="208574" cy="210149"/>
                  </a:xfrm>
                  <a:prstGeom prst="ellipse">
                    <a:avLst/>
                  </a:prstGeom>
                  <a:solidFill>
                    <a:srgbClr val="FF5050"/>
                  </a:solidFill>
                  <a:ln w="12700" cap="flat" cmpd="sng" algn="ctr">
                    <a:solidFill>
                      <a:srgbClr val="FF5050"/>
                    </a:solidFill>
                    <a:prstDash val="solid"/>
                    <a:miter lim="800000"/>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ontserrat"/>
                      <a:ea typeface="+mn-ea"/>
                      <a:cs typeface="+mn-cs"/>
                    </a:endParaRPr>
                  </a:p>
                </p:txBody>
              </p:sp>
              <p:sp>
                <p:nvSpPr>
                  <p:cNvPr id="24" name="Freeform 55">
                    <a:extLst>
                      <a:ext uri="{FF2B5EF4-FFF2-40B4-BE49-F238E27FC236}">
                        <a16:creationId xmlns:a16="http://schemas.microsoft.com/office/drawing/2014/main" id="{1A42F971-CE2E-4349-7019-07D201201757}"/>
                      </a:ext>
                    </a:extLst>
                  </p:cNvPr>
                  <p:cNvSpPr/>
                  <p:nvPr/>
                </p:nvSpPr>
                <p:spPr>
                  <a:xfrm rot="19180613" flipV="1">
                    <a:off x="1159371" y="4730722"/>
                    <a:ext cx="2156930" cy="1486565"/>
                  </a:xfrm>
                  <a:custGeom>
                    <a:avLst/>
                    <a:gdLst>
                      <a:gd name="connsiteX0" fmla="*/ 0 w 3648722"/>
                      <a:gd name="connsiteY0" fmla="*/ 1393794 h 1393794"/>
                      <a:gd name="connsiteX1" fmla="*/ 2183907 w 3648722"/>
                      <a:gd name="connsiteY1" fmla="*/ 0 h 1393794"/>
                      <a:gd name="connsiteX2" fmla="*/ 3648722 w 3648722"/>
                      <a:gd name="connsiteY2" fmla="*/ 0 h 1393794"/>
                      <a:gd name="connsiteX0" fmla="*/ 0 w 3648722"/>
                      <a:gd name="connsiteY0" fmla="*/ 1393794 h 1393794"/>
                      <a:gd name="connsiteX1" fmla="*/ 2485748 w 3648722"/>
                      <a:gd name="connsiteY1" fmla="*/ 0 h 1393794"/>
                      <a:gd name="connsiteX2" fmla="*/ 3648722 w 3648722"/>
                      <a:gd name="connsiteY2" fmla="*/ 0 h 1393794"/>
                      <a:gd name="connsiteX0" fmla="*/ 0 w 3648722"/>
                      <a:gd name="connsiteY0" fmla="*/ 1393794 h 1393794"/>
                      <a:gd name="connsiteX1" fmla="*/ 2947387 w 3648722"/>
                      <a:gd name="connsiteY1" fmla="*/ 0 h 1393794"/>
                      <a:gd name="connsiteX2" fmla="*/ 3648722 w 3648722"/>
                      <a:gd name="connsiteY2" fmla="*/ 0 h 1393794"/>
                    </a:gdLst>
                    <a:ahLst/>
                    <a:cxnLst>
                      <a:cxn ang="0">
                        <a:pos x="connsiteX0" y="connsiteY0"/>
                      </a:cxn>
                      <a:cxn ang="0">
                        <a:pos x="connsiteX1" y="connsiteY1"/>
                      </a:cxn>
                      <a:cxn ang="0">
                        <a:pos x="connsiteX2" y="connsiteY2"/>
                      </a:cxn>
                    </a:cxnLst>
                    <a:rect l="l" t="t" r="r" b="b"/>
                    <a:pathLst>
                      <a:path w="3648722" h="1393794">
                        <a:moveTo>
                          <a:pt x="0" y="1393794"/>
                        </a:moveTo>
                        <a:lnTo>
                          <a:pt x="2947387" y="0"/>
                        </a:lnTo>
                        <a:lnTo>
                          <a:pt x="3648722" y="0"/>
                        </a:lnTo>
                      </a:path>
                    </a:pathLst>
                  </a:custGeom>
                  <a:noFill/>
                  <a:ln w="12700" cap="flat" cmpd="sng" algn="ctr">
                    <a:solidFill>
                      <a:srgbClr val="000000">
                        <a:alpha val="30000"/>
                      </a:srgbClr>
                    </a:solidFill>
                    <a:prstDash val="solid"/>
                    <a:miter lim="800000"/>
                    <a:headEnd type="diamond" w="sm" len="sm"/>
                    <a:tailEnd type="none"/>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ontserrat"/>
                      <a:ea typeface="+mn-ea"/>
                      <a:cs typeface="+mn-cs"/>
                    </a:endParaRPr>
                  </a:p>
                </p:txBody>
              </p:sp>
              <p:sp>
                <p:nvSpPr>
                  <p:cNvPr id="25" name="Oval 195">
                    <a:extLst>
                      <a:ext uri="{FF2B5EF4-FFF2-40B4-BE49-F238E27FC236}">
                        <a16:creationId xmlns:a16="http://schemas.microsoft.com/office/drawing/2014/main" id="{68015917-E586-449B-94E6-1E436085D0F5}"/>
                      </a:ext>
                    </a:extLst>
                  </p:cNvPr>
                  <p:cNvSpPr/>
                  <p:nvPr/>
                </p:nvSpPr>
                <p:spPr>
                  <a:xfrm>
                    <a:off x="1068084" y="1833116"/>
                    <a:ext cx="203960" cy="203960"/>
                  </a:xfrm>
                  <a:prstGeom prst="ellipse">
                    <a:avLst/>
                  </a:prstGeom>
                  <a:solidFill>
                    <a:srgbClr val="00B050"/>
                  </a:solidFill>
                  <a:ln w="12700" cap="flat" cmpd="sng" algn="ctr">
                    <a:solidFill>
                      <a:srgbClr val="00B050"/>
                    </a:solidFill>
                    <a:prstDash val="solid"/>
                    <a:miter lim="800000"/>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ontserrat"/>
                      <a:ea typeface="+mn-ea"/>
                      <a:cs typeface="+mn-cs"/>
                    </a:endParaRPr>
                  </a:p>
                </p:txBody>
              </p:sp>
              <p:sp>
                <p:nvSpPr>
                  <p:cNvPr id="26" name="Oval 198">
                    <a:extLst>
                      <a:ext uri="{FF2B5EF4-FFF2-40B4-BE49-F238E27FC236}">
                        <a16:creationId xmlns:a16="http://schemas.microsoft.com/office/drawing/2014/main" id="{9D0024C5-6671-F578-3BC6-C6CFD6315D72}"/>
                      </a:ext>
                    </a:extLst>
                  </p:cNvPr>
                  <p:cNvSpPr/>
                  <p:nvPr/>
                </p:nvSpPr>
                <p:spPr>
                  <a:xfrm>
                    <a:off x="860218" y="5529050"/>
                    <a:ext cx="207866" cy="169642"/>
                  </a:xfrm>
                  <a:prstGeom prst="ellipse">
                    <a:avLst/>
                  </a:prstGeom>
                  <a:solidFill>
                    <a:srgbClr val="FFC000"/>
                  </a:solidFill>
                  <a:ln w="12700" cap="flat" cmpd="sng" algn="ctr">
                    <a:solidFill>
                      <a:srgbClr val="FFC000"/>
                    </a:solidFill>
                    <a:prstDash val="solid"/>
                    <a:miter lim="800000"/>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ontserrat"/>
                      <a:ea typeface="+mn-ea"/>
                      <a:cs typeface="+mn-cs"/>
                    </a:endParaRPr>
                  </a:p>
                </p:txBody>
              </p:sp>
              <p:sp>
                <p:nvSpPr>
                  <p:cNvPr id="27" name="Oval 149">
                    <a:extLst>
                      <a:ext uri="{FF2B5EF4-FFF2-40B4-BE49-F238E27FC236}">
                        <a16:creationId xmlns:a16="http://schemas.microsoft.com/office/drawing/2014/main" id="{0E424A49-5301-A50A-63A7-ABA7366EE6E0}"/>
                      </a:ext>
                    </a:extLst>
                  </p:cNvPr>
                  <p:cNvSpPr/>
                  <p:nvPr/>
                </p:nvSpPr>
                <p:spPr>
                  <a:xfrm>
                    <a:off x="3455711" y="3606277"/>
                    <a:ext cx="2740473" cy="2761169"/>
                  </a:xfrm>
                  <a:prstGeom prst="ellipse">
                    <a:avLst/>
                  </a:prstGeom>
                  <a:solidFill>
                    <a:schemeClr val="bg1">
                      <a:alpha val="80000"/>
                    </a:schemeClr>
                  </a:solidFill>
                  <a:ln w="127000" cap="flat" cmpd="sng" algn="ctr">
                    <a:solidFill>
                      <a:srgbClr val="FFC000"/>
                    </a:solidFill>
                    <a:prstDash val="solid"/>
                    <a:miter lim="800000"/>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ontserrat"/>
                      <a:ea typeface="+mn-ea"/>
                      <a:cs typeface="+mn-cs"/>
                    </a:endParaRPr>
                  </a:p>
                </p:txBody>
              </p:sp>
              <p:sp>
                <p:nvSpPr>
                  <p:cNvPr id="28" name="Oval 150">
                    <a:extLst>
                      <a:ext uri="{FF2B5EF4-FFF2-40B4-BE49-F238E27FC236}">
                        <a16:creationId xmlns:a16="http://schemas.microsoft.com/office/drawing/2014/main" id="{C731DC8C-1D2C-D95C-B7DD-2D58DF8DB170}"/>
                      </a:ext>
                    </a:extLst>
                  </p:cNvPr>
                  <p:cNvSpPr/>
                  <p:nvPr/>
                </p:nvSpPr>
                <p:spPr>
                  <a:xfrm>
                    <a:off x="5768529" y="3606277"/>
                    <a:ext cx="2740473" cy="2761169"/>
                  </a:xfrm>
                  <a:prstGeom prst="ellipse">
                    <a:avLst/>
                  </a:prstGeom>
                  <a:solidFill>
                    <a:schemeClr val="bg1">
                      <a:alpha val="80000"/>
                    </a:schemeClr>
                  </a:solidFill>
                  <a:ln w="127000" cap="flat" cmpd="sng" algn="ctr">
                    <a:solidFill>
                      <a:srgbClr val="FF5050"/>
                    </a:solidFill>
                    <a:prstDash val="solid"/>
                    <a:miter lim="800000"/>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Montserrat"/>
                      <a:ea typeface="+mn-ea"/>
                      <a:cs typeface="+mn-cs"/>
                    </a:endParaRPr>
                  </a:p>
                </p:txBody>
              </p:sp>
              <p:pic>
                <p:nvPicPr>
                  <p:cNvPr id="32" name="圖片 72">
                    <a:extLst>
                      <a:ext uri="{FF2B5EF4-FFF2-40B4-BE49-F238E27FC236}">
                        <a16:creationId xmlns:a16="http://schemas.microsoft.com/office/drawing/2014/main" id="{D266DC24-F5DF-08ED-60FA-25A92DDD5E63}"/>
                      </a:ext>
                    </a:extLst>
                  </p:cNvPr>
                  <p:cNvPicPr>
                    <a:picLocks noChangeAspect="1"/>
                  </p:cNvPicPr>
                  <p:nvPr/>
                </p:nvPicPr>
                <p:blipFill>
                  <a:blip r:embed="rId3"/>
                  <a:stretch>
                    <a:fillRect/>
                  </a:stretch>
                </p:blipFill>
                <p:spPr>
                  <a:xfrm>
                    <a:off x="6365213" y="1712615"/>
                    <a:ext cx="1587227" cy="1758820"/>
                  </a:xfrm>
                  <a:prstGeom prst="rect">
                    <a:avLst/>
                  </a:prstGeom>
                </p:spPr>
              </p:pic>
              <p:pic>
                <p:nvPicPr>
                  <p:cNvPr id="34" name="圖片 75">
                    <a:extLst>
                      <a:ext uri="{FF2B5EF4-FFF2-40B4-BE49-F238E27FC236}">
                        <a16:creationId xmlns:a16="http://schemas.microsoft.com/office/drawing/2014/main" id="{08DFF4AD-2D55-79C2-B159-EE2482C71A6D}"/>
                      </a:ext>
                    </a:extLst>
                  </p:cNvPr>
                  <p:cNvPicPr>
                    <a:picLocks noChangeAspect="1"/>
                  </p:cNvPicPr>
                  <p:nvPr/>
                </p:nvPicPr>
                <p:blipFill>
                  <a:blip r:embed="rId4"/>
                  <a:stretch>
                    <a:fillRect/>
                  </a:stretch>
                </p:blipFill>
                <p:spPr>
                  <a:xfrm>
                    <a:off x="6380737" y="4129496"/>
                    <a:ext cx="1587610" cy="1834571"/>
                  </a:xfrm>
                  <a:prstGeom prst="rect">
                    <a:avLst/>
                  </a:prstGeom>
                </p:spPr>
              </p:pic>
              <p:sp>
                <p:nvSpPr>
                  <p:cNvPr id="37" name="Freeform 55">
                    <a:extLst>
                      <a:ext uri="{FF2B5EF4-FFF2-40B4-BE49-F238E27FC236}">
                        <a16:creationId xmlns:a16="http://schemas.microsoft.com/office/drawing/2014/main" id="{D9227AA7-D118-0E41-3F86-60C1E18EB80A}"/>
                      </a:ext>
                    </a:extLst>
                  </p:cNvPr>
                  <p:cNvSpPr/>
                  <p:nvPr/>
                </p:nvSpPr>
                <p:spPr>
                  <a:xfrm rot="19221866" flipH="1">
                    <a:off x="8611610" y="1215673"/>
                    <a:ext cx="2284909" cy="1567134"/>
                  </a:xfrm>
                  <a:custGeom>
                    <a:avLst/>
                    <a:gdLst>
                      <a:gd name="connsiteX0" fmla="*/ 0 w 3648722"/>
                      <a:gd name="connsiteY0" fmla="*/ 1393794 h 1393794"/>
                      <a:gd name="connsiteX1" fmla="*/ 2183907 w 3648722"/>
                      <a:gd name="connsiteY1" fmla="*/ 0 h 1393794"/>
                      <a:gd name="connsiteX2" fmla="*/ 3648722 w 3648722"/>
                      <a:gd name="connsiteY2" fmla="*/ 0 h 1393794"/>
                      <a:gd name="connsiteX0" fmla="*/ 0 w 3648722"/>
                      <a:gd name="connsiteY0" fmla="*/ 1393794 h 1393794"/>
                      <a:gd name="connsiteX1" fmla="*/ 2485748 w 3648722"/>
                      <a:gd name="connsiteY1" fmla="*/ 0 h 1393794"/>
                      <a:gd name="connsiteX2" fmla="*/ 3648722 w 3648722"/>
                      <a:gd name="connsiteY2" fmla="*/ 0 h 1393794"/>
                      <a:gd name="connsiteX0" fmla="*/ 0 w 3648722"/>
                      <a:gd name="connsiteY0" fmla="*/ 1393794 h 1393794"/>
                      <a:gd name="connsiteX1" fmla="*/ 2947387 w 3648722"/>
                      <a:gd name="connsiteY1" fmla="*/ 0 h 1393794"/>
                      <a:gd name="connsiteX2" fmla="*/ 3648722 w 3648722"/>
                      <a:gd name="connsiteY2" fmla="*/ 0 h 1393794"/>
                    </a:gdLst>
                    <a:ahLst/>
                    <a:cxnLst>
                      <a:cxn ang="0">
                        <a:pos x="connsiteX0" y="connsiteY0"/>
                      </a:cxn>
                      <a:cxn ang="0">
                        <a:pos x="connsiteX1" y="connsiteY1"/>
                      </a:cxn>
                      <a:cxn ang="0">
                        <a:pos x="connsiteX2" y="connsiteY2"/>
                      </a:cxn>
                    </a:cxnLst>
                    <a:rect l="l" t="t" r="r" b="b"/>
                    <a:pathLst>
                      <a:path w="3648722" h="1393794">
                        <a:moveTo>
                          <a:pt x="0" y="1393794"/>
                        </a:moveTo>
                        <a:lnTo>
                          <a:pt x="2947387" y="0"/>
                        </a:lnTo>
                        <a:lnTo>
                          <a:pt x="3648722" y="0"/>
                        </a:lnTo>
                      </a:path>
                    </a:pathLst>
                  </a:custGeom>
                  <a:noFill/>
                  <a:ln w="12700" cap="flat" cmpd="sng" algn="ctr">
                    <a:solidFill>
                      <a:srgbClr val="000000">
                        <a:alpha val="30000"/>
                      </a:srgbClr>
                    </a:solidFill>
                    <a:prstDash val="solid"/>
                    <a:miter lim="800000"/>
                    <a:headEnd type="diamond" w="sm" len="sm"/>
                    <a:tailEnd type="none"/>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ontserrat"/>
                      <a:ea typeface="+mn-ea"/>
                      <a:cs typeface="+mn-cs"/>
                    </a:endParaRPr>
                  </a:p>
                </p:txBody>
              </p:sp>
              <p:sp>
                <p:nvSpPr>
                  <p:cNvPr id="38" name="Freeform 55">
                    <a:extLst>
                      <a:ext uri="{FF2B5EF4-FFF2-40B4-BE49-F238E27FC236}">
                        <a16:creationId xmlns:a16="http://schemas.microsoft.com/office/drawing/2014/main" id="{EF241C8C-031A-5BBC-C1FE-F61CED80FD5E}"/>
                      </a:ext>
                    </a:extLst>
                  </p:cNvPr>
                  <p:cNvSpPr/>
                  <p:nvPr/>
                </p:nvSpPr>
                <p:spPr>
                  <a:xfrm rot="2369457">
                    <a:off x="1417784" y="1328509"/>
                    <a:ext cx="1966883" cy="1393818"/>
                  </a:xfrm>
                  <a:custGeom>
                    <a:avLst/>
                    <a:gdLst>
                      <a:gd name="connsiteX0" fmla="*/ 0 w 3648722"/>
                      <a:gd name="connsiteY0" fmla="*/ 1393794 h 1393794"/>
                      <a:gd name="connsiteX1" fmla="*/ 2183907 w 3648722"/>
                      <a:gd name="connsiteY1" fmla="*/ 0 h 1393794"/>
                      <a:gd name="connsiteX2" fmla="*/ 3648722 w 3648722"/>
                      <a:gd name="connsiteY2" fmla="*/ 0 h 1393794"/>
                      <a:gd name="connsiteX0" fmla="*/ 0 w 3648722"/>
                      <a:gd name="connsiteY0" fmla="*/ 1393794 h 1393794"/>
                      <a:gd name="connsiteX1" fmla="*/ 2485748 w 3648722"/>
                      <a:gd name="connsiteY1" fmla="*/ 0 h 1393794"/>
                      <a:gd name="connsiteX2" fmla="*/ 3648722 w 3648722"/>
                      <a:gd name="connsiteY2" fmla="*/ 0 h 1393794"/>
                      <a:gd name="connsiteX0" fmla="*/ 0 w 3648722"/>
                      <a:gd name="connsiteY0" fmla="*/ 1393794 h 1393794"/>
                      <a:gd name="connsiteX1" fmla="*/ 2947387 w 3648722"/>
                      <a:gd name="connsiteY1" fmla="*/ 0 h 1393794"/>
                      <a:gd name="connsiteX2" fmla="*/ 3648722 w 3648722"/>
                      <a:gd name="connsiteY2" fmla="*/ 0 h 1393794"/>
                    </a:gdLst>
                    <a:ahLst/>
                    <a:cxnLst>
                      <a:cxn ang="0">
                        <a:pos x="connsiteX0" y="connsiteY0"/>
                      </a:cxn>
                      <a:cxn ang="0">
                        <a:pos x="connsiteX1" y="connsiteY1"/>
                      </a:cxn>
                      <a:cxn ang="0">
                        <a:pos x="connsiteX2" y="connsiteY2"/>
                      </a:cxn>
                    </a:cxnLst>
                    <a:rect l="l" t="t" r="r" b="b"/>
                    <a:pathLst>
                      <a:path w="3648722" h="1393794">
                        <a:moveTo>
                          <a:pt x="0" y="1393794"/>
                        </a:moveTo>
                        <a:lnTo>
                          <a:pt x="2947387" y="0"/>
                        </a:lnTo>
                        <a:lnTo>
                          <a:pt x="3648722" y="0"/>
                        </a:lnTo>
                      </a:path>
                    </a:pathLst>
                  </a:custGeom>
                  <a:noFill/>
                  <a:ln w="12700" cap="flat" cmpd="sng" algn="ctr">
                    <a:solidFill>
                      <a:srgbClr val="000000">
                        <a:alpha val="30000"/>
                      </a:srgbClr>
                    </a:solidFill>
                    <a:prstDash val="solid"/>
                    <a:miter lim="800000"/>
                    <a:headEnd type="diamond" w="sm" len="sm"/>
                    <a:tailEnd type="none"/>
                  </a:ln>
                  <a:effectLst/>
                </p:spPr>
                <p:txBody>
                  <a:bodyPr rtlCol="0" anchor="ct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ontserrat"/>
                      <a:ea typeface="+mn-ea"/>
                      <a:cs typeface="+mn-cs"/>
                    </a:endParaRPr>
                  </a:p>
                </p:txBody>
              </p:sp>
            </p:grpSp>
            <p:pic>
              <p:nvPicPr>
                <p:cNvPr id="35" name="圖片 79">
                  <a:extLst>
                    <a:ext uri="{FF2B5EF4-FFF2-40B4-BE49-F238E27FC236}">
                      <a16:creationId xmlns:a16="http://schemas.microsoft.com/office/drawing/2014/main" id="{A8F9A5A5-6D30-5925-8CE8-9774DED7C7A7}"/>
                    </a:ext>
                  </a:extLst>
                </p:cNvPr>
                <p:cNvPicPr>
                  <a:picLocks noChangeAspect="1"/>
                </p:cNvPicPr>
                <p:nvPr/>
              </p:nvPicPr>
              <p:blipFill>
                <a:blip r:embed="rId5"/>
                <a:stretch>
                  <a:fillRect/>
                </a:stretch>
              </p:blipFill>
              <p:spPr>
                <a:xfrm>
                  <a:off x="3870493" y="4228476"/>
                  <a:ext cx="1847000" cy="1505641"/>
                </a:xfrm>
                <a:prstGeom prst="rect">
                  <a:avLst/>
                </a:prstGeom>
              </p:spPr>
            </p:pic>
          </p:grpSp>
          <p:sp>
            <p:nvSpPr>
              <p:cNvPr id="29" name="文字方塊 63">
                <a:extLst>
                  <a:ext uri="{FF2B5EF4-FFF2-40B4-BE49-F238E27FC236}">
                    <a16:creationId xmlns:a16="http://schemas.microsoft.com/office/drawing/2014/main" id="{7B8C1D5E-B472-BA3B-BA81-A0848C905DB0}"/>
                  </a:ext>
                </a:extLst>
              </p:cNvPr>
              <p:cNvSpPr txBox="1"/>
              <p:nvPr/>
            </p:nvSpPr>
            <p:spPr>
              <a:xfrm>
                <a:off x="340462" y="2331032"/>
                <a:ext cx="3417974" cy="1015663"/>
              </a:xfrm>
              <a:prstGeom prst="rect">
                <a:avLst/>
              </a:prstGeom>
              <a:noFill/>
            </p:spPr>
            <p:txBody>
              <a:bodyPr wrap="square" rtlCol="0">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r>
                  <a:rPr lang="en-US" altLang="zh-TW" sz="2000" b="1" dirty="0">
                    <a:solidFill>
                      <a:srgbClr val="FF0000"/>
                    </a:solidFill>
                    <a:ea typeface="微軟正黑體" panose="020B0604030504040204" pitchFamily="34" charset="-120"/>
                    <a:cs typeface="Times New Roman" panose="02020603050405020304" pitchFamily="18" charset="0"/>
                  </a:rPr>
                  <a:t>Reduce</a:t>
                </a:r>
                <a:r>
                  <a:rPr lang="en-US" altLang="zh-TW" sz="2000" b="1" dirty="0">
                    <a:ea typeface="微軟正黑體" panose="020B0604030504040204" pitchFamily="34" charset="-120"/>
                    <a:cs typeface="Times New Roman" panose="02020603050405020304" pitchFamily="18" charset="0"/>
                  </a:rPr>
                  <a:t> attackers' accuracy in distinguishing between genuine and fake systems.</a:t>
                </a:r>
                <a:endParaRPr lang="zh-TW" altLang="en-US" sz="2000" b="1" dirty="0">
                  <a:ea typeface="微軟正黑體" panose="020B0604030504040204" pitchFamily="34" charset="-120"/>
                  <a:cs typeface="Times New Roman" panose="02020603050405020304" pitchFamily="18" charset="0"/>
                </a:endParaRPr>
              </a:p>
            </p:txBody>
          </p:sp>
          <p:sp>
            <p:nvSpPr>
              <p:cNvPr id="31" name="文字方塊 68">
                <a:extLst>
                  <a:ext uri="{FF2B5EF4-FFF2-40B4-BE49-F238E27FC236}">
                    <a16:creationId xmlns:a16="http://schemas.microsoft.com/office/drawing/2014/main" id="{B7F7B2C4-99FB-C98C-17F9-0E8E83936186}"/>
                  </a:ext>
                </a:extLst>
              </p:cNvPr>
              <p:cNvSpPr txBox="1"/>
              <p:nvPr/>
            </p:nvSpPr>
            <p:spPr>
              <a:xfrm>
                <a:off x="8148094" y="2254616"/>
                <a:ext cx="3604556" cy="695564"/>
              </a:xfrm>
              <a:prstGeom prst="rect">
                <a:avLst/>
              </a:prstGeom>
              <a:noFill/>
            </p:spPr>
            <p:txBody>
              <a:bodyPr wrap="square" rtlCol="0">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r>
                  <a:rPr lang="en-US" altLang="zh-TW" sz="2000" b="1" dirty="0">
                    <a:solidFill>
                      <a:srgbClr val="FF0000"/>
                    </a:solidFill>
                    <a:ea typeface="微軟正黑體" panose="020B0604030504040204" pitchFamily="34" charset="-120"/>
                    <a:cs typeface="Times New Roman" panose="02020603050405020304" pitchFamily="18" charset="0"/>
                  </a:rPr>
                  <a:t>Increase </a:t>
                </a:r>
                <a:r>
                  <a:rPr lang="en-US" altLang="zh-TW" sz="2000" b="1" dirty="0">
                    <a:ea typeface="微軟正黑體" panose="020B0604030504040204" pitchFamily="34" charset="-120"/>
                    <a:cs typeface="Times New Roman" panose="02020603050405020304" pitchFamily="18" charset="0"/>
                  </a:rPr>
                  <a:t>the chance of detecting intrusion in real-time.</a:t>
                </a:r>
              </a:p>
            </p:txBody>
          </p:sp>
          <p:sp>
            <p:nvSpPr>
              <p:cNvPr id="33" name="文字方塊 73">
                <a:extLst>
                  <a:ext uri="{FF2B5EF4-FFF2-40B4-BE49-F238E27FC236}">
                    <a16:creationId xmlns:a16="http://schemas.microsoft.com/office/drawing/2014/main" id="{3606B55A-775D-C98B-18F5-D5EF181A5FDB}"/>
                  </a:ext>
                </a:extLst>
              </p:cNvPr>
              <p:cNvSpPr txBox="1"/>
              <p:nvPr/>
            </p:nvSpPr>
            <p:spPr>
              <a:xfrm>
                <a:off x="8188804" y="4179262"/>
                <a:ext cx="3604556" cy="1200329"/>
              </a:xfrm>
              <a:prstGeom prst="rect">
                <a:avLst/>
              </a:prstGeom>
              <a:noFill/>
            </p:spPr>
            <p:txBody>
              <a:bodyPr wrap="square" rtlCol="0">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r>
                  <a:rPr lang="en-US" altLang="zh-TW" sz="1800" b="1" dirty="0">
                    <a:ea typeface="微軟正黑體" panose="020B0604030504040204" pitchFamily="34" charset="-120"/>
                    <a:cs typeface="Times New Roman" panose="02020603050405020304" pitchFamily="18" charset="0"/>
                  </a:rPr>
                  <a:t>Even if deception are not actually deployed, </a:t>
                </a:r>
                <a:r>
                  <a:rPr lang="en-US" altLang="zh-TW" sz="1800" b="1" dirty="0">
                    <a:solidFill>
                      <a:srgbClr val="FF0000"/>
                    </a:solidFill>
                    <a:ea typeface="微軟正黑體" panose="020B0604030504040204" pitchFamily="34" charset="-120"/>
                    <a:cs typeface="Times New Roman" panose="02020603050405020304" pitchFamily="18" charset="0"/>
                  </a:rPr>
                  <a:t>as long as attackers believe there are</a:t>
                </a:r>
                <a:r>
                  <a:rPr lang="en-US" altLang="zh-TW" sz="1800" b="1" dirty="0">
                    <a:ea typeface="微軟正黑體" panose="020B0604030504040204" pitchFamily="34" charset="-120"/>
                    <a:cs typeface="Times New Roman" panose="02020603050405020304" pitchFamily="18" charset="0"/>
                  </a:rPr>
                  <a:t>, desired effect can still be achieved.</a:t>
                </a:r>
                <a:endParaRPr lang="zh-TW" altLang="en-US" sz="1800" b="1" dirty="0">
                  <a:ea typeface="微軟正黑體" panose="020B0604030504040204" pitchFamily="34" charset="-120"/>
                  <a:cs typeface="Times New Roman" panose="02020603050405020304" pitchFamily="18" charset="0"/>
                </a:endParaRPr>
              </a:p>
            </p:txBody>
          </p:sp>
          <p:sp>
            <p:nvSpPr>
              <p:cNvPr id="36" name="文字方塊 80">
                <a:extLst>
                  <a:ext uri="{FF2B5EF4-FFF2-40B4-BE49-F238E27FC236}">
                    <a16:creationId xmlns:a16="http://schemas.microsoft.com/office/drawing/2014/main" id="{8954B553-E7A5-09D4-BDA2-20EE7E454EA1}"/>
                  </a:ext>
                </a:extLst>
              </p:cNvPr>
              <p:cNvSpPr txBox="1"/>
              <p:nvPr/>
            </p:nvSpPr>
            <p:spPr>
              <a:xfrm>
                <a:off x="400042" y="4240436"/>
                <a:ext cx="3339675" cy="1015663"/>
              </a:xfrm>
              <a:prstGeom prst="rect">
                <a:avLst/>
              </a:prstGeom>
              <a:noFill/>
            </p:spPr>
            <p:txBody>
              <a:bodyPr wrap="square" rtlCol="0">
                <a:spAutoFit/>
              </a:bodyPr>
              <a:lstStyle>
                <a:defPPr>
                  <a:defRPr lang="zh-TW"/>
                </a:defPPr>
                <a:lvl1pPr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1pPr>
                <a:lvl2pPr marL="609585"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2pPr>
                <a:lvl3pPr marL="1219170"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3pPr>
                <a:lvl4pPr marL="1828754"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4pPr>
                <a:lvl5pPr marL="2438339" algn="l" rtl="0" fontAlgn="base">
                  <a:spcBef>
                    <a:spcPct val="0"/>
                  </a:spcBef>
                  <a:spcAft>
                    <a:spcPct val="0"/>
                  </a:spcAft>
                  <a:defRPr kumimoji="1" sz="3200" kern="1200">
                    <a:solidFill>
                      <a:schemeClr val="tx1"/>
                    </a:solidFill>
                    <a:latin typeface="Times New Roman" pitchFamily="18" charset="0"/>
                    <a:ea typeface="新細明體" pitchFamily="18" charset="-120"/>
                    <a:cs typeface="+mn-cs"/>
                  </a:defRPr>
                </a:lvl5pPr>
                <a:lvl6pPr marL="3047924" algn="l" defTabSz="1219170" rtl="0" eaLnBrk="1" latinLnBrk="0" hangingPunct="1">
                  <a:defRPr kumimoji="1" sz="3200" kern="1200">
                    <a:solidFill>
                      <a:schemeClr val="tx1"/>
                    </a:solidFill>
                    <a:latin typeface="Times New Roman" pitchFamily="18" charset="0"/>
                    <a:ea typeface="新細明體" pitchFamily="18" charset="-120"/>
                    <a:cs typeface="+mn-cs"/>
                  </a:defRPr>
                </a:lvl6pPr>
                <a:lvl7pPr marL="3657509" algn="l" defTabSz="1219170" rtl="0" eaLnBrk="1" latinLnBrk="0" hangingPunct="1">
                  <a:defRPr kumimoji="1" sz="3200" kern="1200">
                    <a:solidFill>
                      <a:schemeClr val="tx1"/>
                    </a:solidFill>
                    <a:latin typeface="Times New Roman" pitchFamily="18" charset="0"/>
                    <a:ea typeface="新細明體" pitchFamily="18" charset="-120"/>
                    <a:cs typeface="+mn-cs"/>
                  </a:defRPr>
                </a:lvl7pPr>
                <a:lvl8pPr marL="4267093" algn="l" defTabSz="1219170" rtl="0" eaLnBrk="1" latinLnBrk="0" hangingPunct="1">
                  <a:defRPr kumimoji="1" sz="3200" kern="1200">
                    <a:solidFill>
                      <a:schemeClr val="tx1"/>
                    </a:solidFill>
                    <a:latin typeface="Times New Roman" pitchFamily="18" charset="0"/>
                    <a:ea typeface="新細明體" pitchFamily="18" charset="-120"/>
                    <a:cs typeface="+mn-cs"/>
                  </a:defRPr>
                </a:lvl8pPr>
                <a:lvl9pPr marL="4876678" algn="l" defTabSz="1219170" rtl="0" eaLnBrk="1" latinLnBrk="0" hangingPunct="1">
                  <a:defRPr kumimoji="1" sz="3200" kern="1200">
                    <a:solidFill>
                      <a:schemeClr val="tx1"/>
                    </a:solidFill>
                    <a:latin typeface="Times New Roman" pitchFamily="18" charset="0"/>
                    <a:ea typeface="新細明體" pitchFamily="18" charset="-120"/>
                    <a:cs typeface="+mn-cs"/>
                  </a:defRPr>
                </a:lvl9pPr>
              </a:lstStyle>
              <a:p>
                <a:r>
                  <a:rPr lang="en-US" altLang="zh-TW" sz="2000" b="1" dirty="0">
                    <a:solidFill>
                      <a:srgbClr val="FF0000"/>
                    </a:solidFill>
                    <a:ea typeface="微軟正黑體" panose="020B0604030504040204" pitchFamily="34" charset="-120"/>
                    <a:cs typeface="Times New Roman" panose="02020603050405020304" pitchFamily="18" charset="0"/>
                  </a:rPr>
                  <a:t>Increase</a:t>
                </a:r>
                <a:r>
                  <a:rPr lang="en-US" altLang="zh-TW" sz="2000" b="1" dirty="0">
                    <a:ea typeface="微軟正黑體" panose="020B0604030504040204" pitchFamily="34" charset="-120"/>
                    <a:cs typeface="Times New Roman" panose="02020603050405020304" pitchFamily="18" charset="0"/>
                  </a:rPr>
                  <a:t> the time and cost required for attackers and add complexity.</a:t>
                </a:r>
              </a:p>
            </p:txBody>
          </p:sp>
        </p:grpSp>
        <p:pic>
          <p:nvPicPr>
            <p:cNvPr id="4" name="Graphic 3" descr="Lost with solid fill">
              <a:extLst>
                <a:ext uri="{FF2B5EF4-FFF2-40B4-BE49-F238E27FC236}">
                  <a16:creationId xmlns:a16="http://schemas.microsoft.com/office/drawing/2014/main" id="{6CFFED01-C290-A1B4-CD5F-BCB82C37A9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69169" y="1917468"/>
              <a:ext cx="1547392" cy="1547392"/>
            </a:xfrm>
            <a:prstGeom prst="rect">
              <a:avLst/>
            </a:prstGeom>
          </p:spPr>
        </p:pic>
      </p:grpSp>
    </p:spTree>
    <p:extLst>
      <p:ext uri="{BB962C8B-B14F-4D97-AF65-F5344CB8AC3E}">
        <p14:creationId xmlns:p14="http://schemas.microsoft.com/office/powerpoint/2010/main" val="33121265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5|8|9|5.8|5|14.6|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030401_17.安碁簡報範本（16-9）_1070101">
  <a:themeElements>
    <a:clrScheme name="A030401_17.安碁簡報標準格式_11121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030401_17.安碁簡報標準格式_111212">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030401_17.安碁簡報標準格式_11121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030401_17.安碁簡報標準格式_11121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030401_17.安碁簡報標準格式_11121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030401_17.安碁簡報標準格式_11121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030401_17.安碁簡報標準格式_11121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030401_17.安碁簡報標準格式_11121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030401_17.安碁簡報標準格式_11121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030401_17.安碁簡報範本_1070101">
  <a:themeElements>
    <a:clrScheme name="A030401_17.安碁簡報標準格式_11121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030401_17.安碁簡報標準格式_111212">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030401_17.安碁簡報標準格式_11121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030401_17.安碁簡報標準格式_11121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030401_17.安碁簡報標準格式_11121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030401_17.安碁簡報標準格式_11121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030401_17.安碁簡報標準格式_11121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030401_17.安碁簡報標準格式_11121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030401_17.安碁簡報標準格式_11121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簡報1" id="{9110E335-6AED-48CC-BF2C-6F05956C8962}" vid="{E3B81CF0-5CAF-43B4-A3A2-AC4C63B26AEE}"/>
    </a:ext>
  </a:extLst>
</a:theme>
</file>

<file path=ppt/theme/theme7.xml><?xml version="1.0" encoding="utf-8"?>
<a:theme xmlns:a="http://schemas.openxmlformats.org/drawingml/2006/main" name="A030401_17.安碁簡報範本_1070101">
  <a:themeElements>
    <a:clrScheme name="A030401_17.安碁簡報標準格式_11121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030401_17.安碁簡報標準格式_111212">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030401_17.安碁簡報標準格式_11121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030401_17.安碁簡報標準格式_11121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030401_17.安碁簡報標準格式_11121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030401_17.安碁簡報標準格式_11121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030401_17.安碁簡報標準格式_11121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030401_17.安碁簡報標準格式_11121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030401_17.安碁簡報標準格式_11121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簡報1" id="{9110E335-6AED-48CC-BF2C-6F05956C8962}" vid="{E3B81CF0-5CAF-43B4-A3A2-AC4C63B26AE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4052</TotalTime>
  <Words>4619</Words>
  <Application>Microsoft Office PowerPoint</Application>
  <PresentationFormat>Widescreen</PresentationFormat>
  <Paragraphs>556</Paragraphs>
  <Slides>34</Slides>
  <Notes>30</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34</vt:i4>
      </vt:variant>
    </vt:vector>
  </HeadingPairs>
  <TitlesOfParts>
    <vt:vector size="48" baseType="lpstr">
      <vt:lpstr>微軟正黑體</vt:lpstr>
      <vt:lpstr>Arial</vt:lpstr>
      <vt:lpstr>Calibri</vt:lpstr>
      <vt:lpstr>Calibri Light</vt:lpstr>
      <vt:lpstr>Montserrat</vt:lpstr>
      <vt:lpstr>Times New Roman</vt:lpstr>
      <vt:lpstr>Wingdings</vt:lpstr>
      <vt:lpstr>Office Theme</vt:lpstr>
      <vt:lpstr>Simple Light</vt:lpstr>
      <vt:lpstr>A030401_17.安碁簡報範本（16-9）_1070101</vt:lpstr>
      <vt:lpstr>Office Theme</vt:lpstr>
      <vt:lpstr>Office Theme</vt:lpstr>
      <vt:lpstr>A030401_17.安碁簡報範本_1070101</vt:lpstr>
      <vt:lpstr>A030401_17.安碁簡報範本_1070101</vt:lpstr>
      <vt:lpstr>From Prey to Predator: A Use Case for Using Active Defense to Reshape the Asymmetrical Balance  in Cyber Defense</vt:lpstr>
      <vt:lpstr>Outline</vt:lpstr>
      <vt:lpstr>Outline</vt:lpstr>
      <vt:lpstr>Main Idea</vt:lpstr>
      <vt:lpstr>Outline</vt:lpstr>
      <vt:lpstr>What is Active Defense? </vt:lpstr>
      <vt:lpstr>Components of Active Defense</vt:lpstr>
      <vt:lpstr>Active Defense (Adversary Engagement)</vt:lpstr>
      <vt:lpstr>What can Active Defense do?</vt:lpstr>
      <vt:lpstr>PowerPoint Presentation</vt:lpstr>
      <vt:lpstr>MITRE Engage Framework</vt:lpstr>
      <vt:lpstr>PowerPoint Presentation</vt:lpstr>
      <vt:lpstr>Outline</vt:lpstr>
      <vt:lpstr>Use Case: Cybersecurity Incident at CPC Taiwan</vt:lpstr>
      <vt:lpstr>PowerPoint Presentation</vt:lpstr>
      <vt:lpstr>Outline</vt:lpstr>
      <vt:lpstr>Initial Access: Exploiting Web Server</vt:lpstr>
      <vt:lpstr>Discovery</vt:lpstr>
      <vt:lpstr>Decoy Endpoint: Obfuscating Ports Scans</vt:lpstr>
      <vt:lpstr>PowerPoint Presentation</vt:lpstr>
      <vt:lpstr>Credential Access &amp; Collection</vt:lpstr>
      <vt:lpstr>Impact- The last resort </vt:lpstr>
      <vt:lpstr>PowerPoint Presentation</vt:lpstr>
      <vt:lpstr>Outline</vt:lpstr>
      <vt:lpstr>Conclusion</vt:lpstr>
      <vt:lpstr>Outline</vt:lpstr>
      <vt:lpstr>Future Work</vt:lpstr>
      <vt:lpstr>Q &amp; A</vt:lpstr>
      <vt:lpstr>Thank you!</vt:lpstr>
      <vt:lpstr>Appendix</vt:lpstr>
      <vt:lpstr>Initial Access: Phishing Attack</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Prey to Predator: A Use Case for Using Active Defense to Reshape the Asymmetrical Balance in Cyber Defense</dc:title>
  <dc:creator>Amanda Huang</dc:creator>
  <cp:lastModifiedBy>Amanda Huang</cp:lastModifiedBy>
  <cp:revision>280</cp:revision>
  <dcterms:created xsi:type="dcterms:W3CDTF">2023-06-24T22:47:35Z</dcterms:created>
  <dcterms:modified xsi:type="dcterms:W3CDTF">2023-07-13T20:37:03Z</dcterms:modified>
</cp:coreProperties>
</file>